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7" autoAdjust="0"/>
  </p:normalViewPr>
  <p:slideViewPr>
    <p:cSldViewPr>
      <p:cViewPr>
        <p:scale>
          <a:sx n="98" d="100"/>
          <a:sy n="98" d="100"/>
        </p:scale>
        <p:origin x="-34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52331-3E65-4F0F-98BC-288C6D78EC7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3FAC8-EA3D-4C6B-8262-94BA3129E0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51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83FAC8-EA3D-4C6B-8262-94BA3129E0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83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98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3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02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14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33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35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7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09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2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9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00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152AF-A465-44E1-81B8-D27FE7E88B35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7FD46-EBFB-4EBE-84F2-2503B82BB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6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8464" y="116632"/>
            <a:ext cx="9649072" cy="6624736"/>
            <a:chOff x="128464" y="116632"/>
            <a:chExt cx="9649072" cy="6624736"/>
          </a:xfrm>
        </p:grpSpPr>
        <p:sp>
          <p:nvSpPr>
            <p:cNvPr id="4" name="Rectangle 3"/>
            <p:cNvSpPr/>
            <p:nvPr/>
          </p:nvSpPr>
          <p:spPr>
            <a:xfrm>
              <a:off x="128464" y="116632"/>
              <a:ext cx="9649072" cy="6624736"/>
            </a:xfrm>
            <a:prstGeom prst="rect">
              <a:avLst/>
            </a:prstGeom>
            <a:noFill/>
            <a:ln w="1270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296816" y="116632"/>
              <a:ext cx="3312368" cy="43200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</a:rPr>
                <a:t>Curriculum Planning Map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344288" y="2420888"/>
            <a:ext cx="2808512" cy="201622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7030A0"/>
                </a:solidFill>
              </a:rPr>
              <a:t>Humanities</a:t>
            </a:r>
          </a:p>
          <a:p>
            <a:pPr algn="ctr"/>
            <a:endParaRPr lang="en-GB" sz="800" u="sng" dirty="0">
              <a:solidFill>
                <a:schemeClr val="tx1"/>
              </a:solidFill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England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Inventors and Inventions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Transport (comparison to modern times)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Transport of the Future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London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London Changes over time (Victorian vs modern pictures and maps)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London of the Future?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Christianity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Christmas Story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Christmas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25008" y="3429000"/>
            <a:ext cx="2808512" cy="3168352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chemeClr val="accent6">
                    <a:lumMod val="50000"/>
                  </a:schemeClr>
                </a:solidFill>
              </a:rPr>
              <a:t>STEM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Science</a:t>
            </a:r>
          </a:p>
          <a:p>
            <a:r>
              <a:rPr lang="en-GB" sz="800" dirty="0">
                <a:solidFill>
                  <a:schemeClr val="tx1"/>
                </a:solidFill>
              </a:rPr>
              <a:t>Summer1 – Earth and Atmosphere</a:t>
            </a:r>
          </a:p>
          <a:p>
            <a:r>
              <a:rPr lang="en-GB" sz="800" dirty="0">
                <a:solidFill>
                  <a:schemeClr val="tx1"/>
                </a:solidFill>
              </a:rPr>
              <a:t>Summer2 – </a:t>
            </a:r>
            <a:r>
              <a:rPr lang="en-GB" sz="800" dirty="0" smtClean="0">
                <a:solidFill>
                  <a:schemeClr val="tx1"/>
                </a:solidFill>
              </a:rPr>
              <a:t>Electricity and circuits 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Computing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Recording using an </a:t>
            </a:r>
            <a:r>
              <a:rPr lang="en-GB" sz="800" dirty="0">
                <a:solidFill>
                  <a:schemeClr val="tx1"/>
                </a:solidFill>
              </a:rPr>
              <a:t>I</a:t>
            </a:r>
            <a:r>
              <a:rPr lang="en-GB" sz="800" dirty="0" smtClean="0">
                <a:solidFill>
                  <a:schemeClr val="tx1"/>
                </a:solidFill>
              </a:rPr>
              <a:t>-pad</a:t>
            </a:r>
            <a:r>
              <a:rPr lang="en-GB" sz="800" dirty="0" smtClean="0">
                <a:solidFill>
                  <a:schemeClr val="tx1"/>
                </a:solidFill>
              </a:rPr>
              <a:t>.</a:t>
            </a:r>
            <a:endParaRPr lang="en-GB" sz="800" dirty="0">
              <a:solidFill>
                <a:schemeClr val="tx1"/>
              </a:solidFill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 err="1" smtClean="0">
                <a:solidFill>
                  <a:schemeClr val="tx1"/>
                </a:solidFill>
              </a:rPr>
              <a:t>eSafeyt</a:t>
            </a:r>
            <a:r>
              <a:rPr lang="en-GB" sz="800" dirty="0" smtClean="0">
                <a:solidFill>
                  <a:schemeClr val="tx1"/>
                </a:solidFill>
              </a:rPr>
              <a:t>: Age ratings </a:t>
            </a:r>
            <a:endParaRPr lang="en-GB" sz="800" dirty="0">
              <a:solidFill>
                <a:schemeClr val="tx1"/>
              </a:solidFill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Creating Christmas fayre posters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Online research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DT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Food Technology linked to earth and rocks. 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Plan and make a volcano</a:t>
            </a:r>
            <a:endParaRPr lang="en-GB" sz="800" dirty="0">
              <a:solidFill>
                <a:schemeClr val="tx1"/>
              </a:solidFill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96816" y="5157192"/>
            <a:ext cx="3312368" cy="14401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00B0F0"/>
                </a:solidFill>
              </a:rPr>
              <a:t>PE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Autumn-1</a:t>
            </a:r>
          </a:p>
          <a:p>
            <a:r>
              <a:rPr lang="en-GB" sz="800" dirty="0">
                <a:solidFill>
                  <a:schemeClr val="tx1"/>
                </a:solidFill>
              </a:rPr>
              <a:t>Net/Wall Games: </a:t>
            </a:r>
            <a:r>
              <a:rPr lang="en-GB" sz="800" dirty="0" smtClean="0">
                <a:solidFill>
                  <a:schemeClr val="tx1"/>
                </a:solidFill>
              </a:rPr>
              <a:t>Football, Tennis, Badminton, Hoopla, Target games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Autumn-2</a:t>
            </a:r>
          </a:p>
          <a:p>
            <a:r>
              <a:rPr lang="en-GB" sz="800" dirty="0">
                <a:solidFill>
                  <a:schemeClr val="tx1"/>
                </a:solidFill>
              </a:rPr>
              <a:t>Fitness and </a:t>
            </a:r>
            <a:r>
              <a:rPr lang="en-GB" sz="800" dirty="0" smtClean="0">
                <a:solidFill>
                  <a:schemeClr val="tx1"/>
                </a:solidFill>
              </a:rPr>
              <a:t>Yoga</a:t>
            </a:r>
            <a:r>
              <a:rPr lang="en-GB" sz="800" dirty="0">
                <a:solidFill>
                  <a:schemeClr val="tx1"/>
                </a:solidFill>
              </a:rPr>
              <a:t>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96816" y="3356992"/>
            <a:ext cx="3312368" cy="1656184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FF0066"/>
                </a:solidFill>
              </a:rPr>
              <a:t>PHSE/RSE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Autumn-1</a:t>
            </a:r>
          </a:p>
          <a:p>
            <a:pPr fontAlgn="base"/>
            <a:r>
              <a:rPr lang="en-GB" sz="800" dirty="0">
                <a:solidFill>
                  <a:schemeClr val="tx1"/>
                </a:solidFill>
              </a:rPr>
              <a:t>Health and Wellbeing – Healthy </a:t>
            </a:r>
            <a:r>
              <a:rPr lang="en-GB" sz="800" dirty="0" smtClean="0">
                <a:solidFill>
                  <a:schemeClr val="tx1"/>
                </a:solidFill>
              </a:rPr>
              <a:t>Lifestyles</a:t>
            </a:r>
          </a:p>
          <a:p>
            <a:pPr fontAlgn="base"/>
            <a:r>
              <a:rPr lang="en-GB" sz="800" dirty="0" smtClean="0">
                <a:solidFill>
                  <a:schemeClr val="tx1"/>
                </a:solidFill>
              </a:rPr>
              <a:t>Personal care, Healthy eating, Road safety, Keeping safe in the </a:t>
            </a:r>
            <a:r>
              <a:rPr lang="en-GB" sz="800" dirty="0" err="1" smtClean="0">
                <a:solidFill>
                  <a:schemeClr val="tx1"/>
                </a:solidFill>
              </a:rPr>
              <a:t>jome</a:t>
            </a:r>
            <a:r>
              <a:rPr lang="en-GB" sz="800" dirty="0" smtClean="0">
                <a:solidFill>
                  <a:schemeClr val="tx1"/>
                </a:solidFill>
              </a:rPr>
              <a:t>, Keeping fit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Autumn-2</a:t>
            </a:r>
          </a:p>
          <a:p>
            <a:r>
              <a:rPr lang="en-GB" sz="800" dirty="0">
                <a:solidFill>
                  <a:schemeClr val="tx1"/>
                </a:solidFill>
              </a:rPr>
              <a:t>Money and Finances – Enterprise (Christmas Fayre</a:t>
            </a:r>
            <a:r>
              <a:rPr lang="en-GB" sz="8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Researching, planning for, making items to sell 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Using money for real purposes 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96816" y="1628800"/>
            <a:ext cx="3312368" cy="156740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00B050"/>
                </a:solidFill>
              </a:rPr>
              <a:t>Enrichment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Hook into Learning </a:t>
            </a:r>
            <a:r>
              <a:rPr lang="en-GB" sz="800" dirty="0" smtClean="0">
                <a:solidFill>
                  <a:schemeClr val="tx1"/>
                </a:solidFill>
              </a:rPr>
              <a:t>– Victorian Games 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Autumn-1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KS3 Trip </a:t>
            </a:r>
            <a:r>
              <a:rPr lang="en-GB" sz="800" dirty="0" smtClean="0">
                <a:solidFill>
                  <a:schemeClr val="tx1"/>
                </a:solidFill>
              </a:rPr>
              <a:t>– Magna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 err="1" smtClean="0">
                <a:solidFill>
                  <a:schemeClr val="tx1"/>
                </a:solidFill>
              </a:rPr>
              <a:t>Divali</a:t>
            </a:r>
            <a:r>
              <a:rPr lang="en-GB" sz="800" dirty="0" smtClean="0">
                <a:solidFill>
                  <a:schemeClr val="tx1"/>
                </a:solidFill>
              </a:rPr>
              <a:t> Day </a:t>
            </a:r>
            <a:endParaRPr lang="en-GB" sz="800" dirty="0">
              <a:solidFill>
                <a:schemeClr val="tx1"/>
              </a:solidFill>
            </a:endParaRP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Autumn-2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Christmas Fayre (Dickensian/Victorian</a:t>
            </a:r>
            <a:r>
              <a:rPr lang="en-GB" sz="800" dirty="0" smtClean="0">
                <a:solidFill>
                  <a:schemeClr val="tx1"/>
                </a:solidFill>
              </a:rPr>
              <a:t>)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Christmas Around the World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rgbClr val="92D050"/>
              </a:solidFill>
            </a:endParaRPr>
          </a:p>
          <a:p>
            <a:pPr algn="ctr"/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4288" y="496451"/>
            <a:ext cx="2808512" cy="180557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FFC000"/>
                </a:solidFill>
              </a:rPr>
              <a:t>English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 Futuristic </a:t>
            </a:r>
            <a:r>
              <a:rPr lang="en-GB" sz="800" dirty="0" err="1">
                <a:solidFill>
                  <a:schemeClr val="tx1"/>
                </a:solidFill>
              </a:rPr>
              <a:t>Fairytales</a:t>
            </a:r>
            <a:r>
              <a:rPr lang="en-GB" sz="800" dirty="0">
                <a:solidFill>
                  <a:schemeClr val="tx1"/>
                </a:solidFill>
              </a:rPr>
              <a:t> – </a:t>
            </a:r>
            <a:r>
              <a:rPr lang="en-GB" sz="800" dirty="0" smtClean="0">
                <a:solidFill>
                  <a:schemeClr val="tx1"/>
                </a:solidFill>
              </a:rPr>
              <a:t>Goldilocks </a:t>
            </a:r>
            <a:r>
              <a:rPr lang="en-GB" sz="800" dirty="0">
                <a:solidFill>
                  <a:schemeClr val="tx1"/>
                </a:solidFill>
              </a:rPr>
              <a:t>in Space</a:t>
            </a:r>
          </a:p>
          <a:p>
            <a:pPr marL="26670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Re-writing </a:t>
            </a:r>
            <a:r>
              <a:rPr lang="en-GB" sz="800" dirty="0" err="1" smtClean="0">
                <a:solidFill>
                  <a:schemeClr val="tx1"/>
                </a:solidFill>
              </a:rPr>
              <a:t>fairytales</a:t>
            </a:r>
            <a:endParaRPr lang="en-GB" sz="800" dirty="0" smtClean="0">
              <a:solidFill>
                <a:schemeClr val="tx1"/>
              </a:solidFill>
            </a:endParaRPr>
          </a:p>
          <a:p>
            <a:pPr marL="26670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Comparing versions of stories </a:t>
            </a:r>
            <a:endParaRPr lang="en-GB" sz="800" dirty="0" smtClean="0">
              <a:solidFill>
                <a:schemeClr val="tx1"/>
              </a:solidFill>
            </a:endParaRPr>
          </a:p>
          <a:p>
            <a:pPr marL="26670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Phonics</a:t>
            </a:r>
          </a:p>
          <a:p>
            <a:pPr marL="26670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Reading for pleasure 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Autumn-2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Traditional </a:t>
            </a:r>
            <a:r>
              <a:rPr lang="en-GB" sz="800" dirty="0" smtClean="0">
                <a:solidFill>
                  <a:schemeClr val="tx1"/>
                </a:solidFill>
              </a:rPr>
              <a:t>Stories </a:t>
            </a:r>
            <a:r>
              <a:rPr lang="en-GB" sz="800" dirty="0">
                <a:solidFill>
                  <a:schemeClr val="tx1"/>
                </a:solidFill>
              </a:rPr>
              <a:t>- A Christmas </a:t>
            </a:r>
            <a:r>
              <a:rPr lang="en-GB" sz="800" dirty="0" smtClean="0">
                <a:solidFill>
                  <a:schemeClr val="tx1"/>
                </a:solidFill>
              </a:rPr>
              <a:t>Carol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Dramatization of stories </a:t>
            </a:r>
            <a:endParaRPr lang="en-GB" sz="8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Phonics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Reading for pleasure </a:t>
            </a:r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25008" y="496451"/>
            <a:ext cx="2808512" cy="269975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0070C0"/>
                </a:solidFill>
              </a:rPr>
              <a:t>Maths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Number</a:t>
            </a:r>
          </a:p>
          <a:p>
            <a:r>
              <a:rPr lang="en-GB" sz="800" dirty="0">
                <a:solidFill>
                  <a:schemeClr val="tx1"/>
                </a:solidFill>
              </a:rPr>
              <a:t>Number recognition and understanding numerical value; counting; simple addition and subtraction; contrasting quantities; counting out objects and labelling sets of objects; 1:1 correspondence.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SSM</a:t>
            </a:r>
          </a:p>
          <a:p>
            <a:r>
              <a:rPr lang="en-GB" sz="800" u="sng" dirty="0">
                <a:solidFill>
                  <a:schemeClr val="tx1"/>
                </a:solidFill>
              </a:rPr>
              <a:t>Autumn 1 – </a:t>
            </a:r>
            <a:r>
              <a:rPr lang="en-GB" sz="800" dirty="0">
                <a:solidFill>
                  <a:schemeClr val="tx1"/>
                </a:solidFill>
              </a:rPr>
              <a:t>Capacity: Use a range of containers/funnels/ beakers to explore and measure volume and capacity in standard and non-standard units. Compare full, empty, half full, more/less.</a:t>
            </a:r>
          </a:p>
          <a:p>
            <a:r>
              <a:rPr lang="en-GB" sz="800" u="sng" dirty="0">
                <a:solidFill>
                  <a:schemeClr val="tx1"/>
                </a:solidFill>
              </a:rPr>
              <a:t>Autumn 2 – Time:</a:t>
            </a:r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chemeClr val="tx1"/>
                </a:solidFill>
              </a:rPr>
              <a:t>Sequencing events/timetable, am/pm days of the week, o clock, half past, quarter to and past, digital and analogue clocks, time bingo.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33194" y="692696"/>
            <a:ext cx="30396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Autumn 2022</a:t>
            </a:r>
          </a:p>
          <a:p>
            <a:pPr algn="ctr"/>
            <a:r>
              <a:rPr lang="en-GB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Tomorrow’s World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4288" y="4549316"/>
            <a:ext cx="2808512" cy="2048036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u="sng" dirty="0">
                <a:solidFill>
                  <a:srgbClr val="00FF00"/>
                </a:solidFill>
              </a:rPr>
              <a:t>Expressive Arts</a:t>
            </a: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spinner toy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pop-up puppet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Victorian Toy Theatre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Futurism – Art in movement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Steampunk Art (Owl and cogs)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Steampunk Top Hat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Steampunk Skyline Picture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</a:rPr>
              <a:t>Clay – Barbara Hepworth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u="sng" dirty="0">
                <a:solidFill>
                  <a:schemeClr val="tx1"/>
                </a:solidFill>
              </a:rPr>
              <a:t>Music</a:t>
            </a:r>
          </a:p>
          <a:p>
            <a:r>
              <a:rPr lang="en-GB" sz="800" dirty="0">
                <a:solidFill>
                  <a:schemeClr val="tx1"/>
                </a:solidFill>
              </a:rPr>
              <a:t>Junk-Art Composition – Real world objects to compose with</a:t>
            </a:r>
          </a:p>
          <a:p>
            <a:r>
              <a:rPr lang="en-GB" sz="800" dirty="0">
                <a:solidFill>
                  <a:schemeClr val="tx1"/>
                </a:solidFill>
              </a:rPr>
              <a:t>Futurism music – Recording sounds of movement to make a composition.</a:t>
            </a:r>
          </a:p>
          <a:p>
            <a:pPr marL="85725" indent="-85725">
              <a:buFont typeface="Arial" panose="020B0604020202020204" pitchFamily="34" charset="0"/>
              <a:buChar char="•"/>
            </a:pPr>
            <a:endParaRPr lang="en-GB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95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17287</TotalTime>
  <Words>360</Words>
  <Application>Microsoft Office PowerPoint</Application>
  <PresentationFormat>A4 Paper (210x297 mm)</PresentationFormat>
  <Paragraphs>92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44</cp:revision>
  <cp:lastPrinted>2022-09-13T15:16:14Z</cp:lastPrinted>
  <dcterms:created xsi:type="dcterms:W3CDTF">2021-07-21T10:40:51Z</dcterms:created>
  <dcterms:modified xsi:type="dcterms:W3CDTF">2022-09-13T15:24:46Z</dcterms:modified>
</cp:coreProperties>
</file>