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12801600" cy="9601200" type="A3"/>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AB8D9"/>
    <a:srgbClr val="C3D3BF"/>
    <a:srgbClr val="C4A8BF"/>
    <a:srgbClr val="D18EDE"/>
    <a:srgbClr val="C5E5DB"/>
    <a:srgbClr val="BDDDFB"/>
    <a:srgbClr val="BDBCEA"/>
    <a:srgbClr val="C6C5FF"/>
    <a:srgbClr val="CC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1" d="100"/>
          <a:sy n="61" d="100"/>
        </p:scale>
        <p:origin x="1402" y="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A67C008-5A2C-41A2-A4BC-C3AB1AF9624E}" type="datetimeFigureOut">
              <a:rPr lang="en-GB" smtClean="0"/>
              <a:t>22/09/2025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260A63-9540-4EE5-A30E-E74A75DB5D38}" type="slidenum">
              <a:rPr lang="en-GB" smtClean="0"/>
              <a:t>‹#›</a:t>
            </a:fld>
            <a:endParaRPr lang="en-GB"/>
          </a:p>
        </p:txBody>
      </p:sp>
    </p:spTree>
    <p:extLst>
      <p:ext uri="{BB962C8B-B14F-4D97-AF65-F5344CB8AC3E}">
        <p14:creationId xmlns:p14="http://schemas.microsoft.com/office/powerpoint/2010/main" val="10025752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67C008-5A2C-41A2-A4BC-C3AB1AF9624E}" type="datetimeFigureOut">
              <a:rPr lang="en-GB" smtClean="0"/>
              <a:t>22/09/2025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260A63-9540-4EE5-A30E-E74A75DB5D38}" type="slidenum">
              <a:rPr lang="en-GB" smtClean="0"/>
              <a:t>‹#›</a:t>
            </a:fld>
            <a:endParaRPr lang="en-GB"/>
          </a:p>
        </p:txBody>
      </p:sp>
    </p:spTree>
    <p:extLst>
      <p:ext uri="{BB962C8B-B14F-4D97-AF65-F5344CB8AC3E}">
        <p14:creationId xmlns:p14="http://schemas.microsoft.com/office/powerpoint/2010/main" val="7597956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67C008-5A2C-41A2-A4BC-C3AB1AF9624E}" type="datetimeFigureOut">
              <a:rPr lang="en-GB" smtClean="0"/>
              <a:t>22/09/2025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260A63-9540-4EE5-A30E-E74A75DB5D38}" type="slidenum">
              <a:rPr lang="en-GB" smtClean="0"/>
              <a:t>‹#›</a:t>
            </a:fld>
            <a:endParaRPr lang="en-GB"/>
          </a:p>
        </p:txBody>
      </p:sp>
    </p:spTree>
    <p:extLst>
      <p:ext uri="{BB962C8B-B14F-4D97-AF65-F5344CB8AC3E}">
        <p14:creationId xmlns:p14="http://schemas.microsoft.com/office/powerpoint/2010/main" val="2512970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A67C008-5A2C-41A2-A4BC-C3AB1AF9624E}" type="datetimeFigureOut">
              <a:rPr lang="en-GB" smtClean="0"/>
              <a:t>22/09/2025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260A63-9540-4EE5-A30E-E74A75DB5D38}" type="slidenum">
              <a:rPr lang="en-GB" smtClean="0"/>
              <a:t>‹#›</a:t>
            </a:fld>
            <a:endParaRPr lang="en-GB"/>
          </a:p>
        </p:txBody>
      </p:sp>
    </p:spTree>
    <p:extLst>
      <p:ext uri="{BB962C8B-B14F-4D97-AF65-F5344CB8AC3E}">
        <p14:creationId xmlns:p14="http://schemas.microsoft.com/office/powerpoint/2010/main" val="32690481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A67C008-5A2C-41A2-A4BC-C3AB1AF9624E}" type="datetimeFigureOut">
              <a:rPr lang="en-GB" smtClean="0"/>
              <a:t>22/09/2025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89260A63-9540-4EE5-A30E-E74A75DB5D38}" type="slidenum">
              <a:rPr lang="en-GB" smtClean="0"/>
              <a:t>‹#›</a:t>
            </a:fld>
            <a:endParaRPr lang="en-GB"/>
          </a:p>
        </p:txBody>
      </p:sp>
    </p:spTree>
    <p:extLst>
      <p:ext uri="{BB962C8B-B14F-4D97-AF65-F5344CB8AC3E}">
        <p14:creationId xmlns:p14="http://schemas.microsoft.com/office/powerpoint/2010/main" val="1366461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A67C008-5A2C-41A2-A4BC-C3AB1AF9624E}" type="datetimeFigureOut">
              <a:rPr lang="en-GB" smtClean="0"/>
              <a:t>22/09/2025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260A63-9540-4EE5-A30E-E74A75DB5D38}" type="slidenum">
              <a:rPr lang="en-GB" smtClean="0"/>
              <a:t>‹#›</a:t>
            </a:fld>
            <a:endParaRPr lang="en-GB"/>
          </a:p>
        </p:txBody>
      </p:sp>
    </p:spTree>
    <p:extLst>
      <p:ext uri="{BB962C8B-B14F-4D97-AF65-F5344CB8AC3E}">
        <p14:creationId xmlns:p14="http://schemas.microsoft.com/office/powerpoint/2010/main" val="3537355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A67C008-5A2C-41A2-A4BC-C3AB1AF9624E}" type="datetimeFigureOut">
              <a:rPr lang="en-GB" smtClean="0"/>
              <a:t>22/09/2025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89260A63-9540-4EE5-A30E-E74A75DB5D38}" type="slidenum">
              <a:rPr lang="en-GB" smtClean="0"/>
              <a:t>‹#›</a:t>
            </a:fld>
            <a:endParaRPr lang="en-GB"/>
          </a:p>
        </p:txBody>
      </p:sp>
    </p:spTree>
    <p:extLst>
      <p:ext uri="{BB962C8B-B14F-4D97-AF65-F5344CB8AC3E}">
        <p14:creationId xmlns:p14="http://schemas.microsoft.com/office/powerpoint/2010/main" val="41471477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A67C008-5A2C-41A2-A4BC-C3AB1AF9624E}" type="datetimeFigureOut">
              <a:rPr lang="en-GB" smtClean="0"/>
              <a:t>22/09/2025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89260A63-9540-4EE5-A30E-E74A75DB5D38}" type="slidenum">
              <a:rPr lang="en-GB" smtClean="0"/>
              <a:t>‹#›</a:t>
            </a:fld>
            <a:endParaRPr lang="en-GB"/>
          </a:p>
        </p:txBody>
      </p:sp>
    </p:spTree>
    <p:extLst>
      <p:ext uri="{BB962C8B-B14F-4D97-AF65-F5344CB8AC3E}">
        <p14:creationId xmlns:p14="http://schemas.microsoft.com/office/powerpoint/2010/main" val="29439447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A67C008-5A2C-41A2-A4BC-C3AB1AF9624E}" type="datetimeFigureOut">
              <a:rPr lang="en-GB" smtClean="0"/>
              <a:t>22/09/2025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89260A63-9540-4EE5-A30E-E74A75DB5D38}" type="slidenum">
              <a:rPr lang="en-GB" smtClean="0"/>
              <a:t>‹#›</a:t>
            </a:fld>
            <a:endParaRPr lang="en-GB"/>
          </a:p>
        </p:txBody>
      </p:sp>
    </p:spTree>
    <p:extLst>
      <p:ext uri="{BB962C8B-B14F-4D97-AF65-F5344CB8AC3E}">
        <p14:creationId xmlns:p14="http://schemas.microsoft.com/office/powerpoint/2010/main" val="3970072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1A67C008-5A2C-41A2-A4BC-C3AB1AF9624E}" type="datetimeFigureOut">
              <a:rPr lang="en-GB" smtClean="0"/>
              <a:t>22/09/2025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260A63-9540-4EE5-A30E-E74A75DB5D38}" type="slidenum">
              <a:rPr lang="en-GB" smtClean="0"/>
              <a:t>‹#›</a:t>
            </a:fld>
            <a:endParaRPr lang="en-GB"/>
          </a:p>
        </p:txBody>
      </p:sp>
    </p:spTree>
    <p:extLst>
      <p:ext uri="{BB962C8B-B14F-4D97-AF65-F5344CB8AC3E}">
        <p14:creationId xmlns:p14="http://schemas.microsoft.com/office/powerpoint/2010/main" val="2346291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1A67C008-5A2C-41A2-A4BC-C3AB1AF9624E}" type="datetimeFigureOut">
              <a:rPr lang="en-GB" smtClean="0"/>
              <a:t>22/09/2025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89260A63-9540-4EE5-A30E-E74A75DB5D38}" type="slidenum">
              <a:rPr lang="en-GB" smtClean="0"/>
              <a:t>‹#›</a:t>
            </a:fld>
            <a:endParaRPr lang="en-GB"/>
          </a:p>
        </p:txBody>
      </p:sp>
    </p:spTree>
    <p:extLst>
      <p:ext uri="{BB962C8B-B14F-4D97-AF65-F5344CB8AC3E}">
        <p14:creationId xmlns:p14="http://schemas.microsoft.com/office/powerpoint/2010/main" val="3740905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1A67C008-5A2C-41A2-A4BC-C3AB1AF9624E}" type="datetimeFigureOut">
              <a:rPr lang="en-GB" smtClean="0"/>
              <a:t>22/09/2025</a:t>
            </a:fld>
            <a:endParaRPr lang="en-GB"/>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89260A63-9540-4EE5-A30E-E74A75DB5D38}" type="slidenum">
              <a:rPr lang="en-GB" smtClean="0"/>
              <a:t>‹#›</a:t>
            </a:fld>
            <a:endParaRPr lang="en-GB"/>
          </a:p>
        </p:txBody>
      </p:sp>
    </p:spTree>
    <p:extLst>
      <p:ext uri="{BB962C8B-B14F-4D97-AF65-F5344CB8AC3E}">
        <p14:creationId xmlns:p14="http://schemas.microsoft.com/office/powerpoint/2010/main" val="19421598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FE1DAF6-3910-301F-5A5B-31E9894816D7}"/>
              </a:ext>
            </a:extLst>
          </p:cNvPr>
          <p:cNvSpPr>
            <a:spLocks noGrp="1"/>
          </p:cNvSpPr>
          <p:nvPr>
            <p:ph type="subTitle" idx="1"/>
          </p:nvPr>
        </p:nvSpPr>
        <p:spPr>
          <a:xfrm>
            <a:off x="4384813" y="168088"/>
            <a:ext cx="4031974" cy="1437460"/>
          </a:xfrm>
          <a:prstGeom prst="roundRect">
            <a:avLst/>
          </a:prstGeom>
          <a:solidFill>
            <a:srgbClr val="BDBCEA"/>
          </a:solidFill>
          <a:ln>
            <a:solidFill>
              <a:schemeClr val="tx1"/>
            </a:solidFill>
          </a:ln>
        </p:spPr>
        <p:txBody>
          <a:bodyPr>
            <a:normAutofit fontScale="92500" lnSpcReduction="10000"/>
          </a:bodyPr>
          <a:lstStyle/>
          <a:p>
            <a:r>
              <a:rPr lang="en-GB" b="1" dirty="0"/>
              <a:t>Evolution and Revolution</a:t>
            </a:r>
          </a:p>
          <a:p>
            <a:r>
              <a:rPr lang="en-GB" sz="2200" dirty="0"/>
              <a:t>Phase 1 – Dinosaurs </a:t>
            </a:r>
          </a:p>
        </p:txBody>
      </p:sp>
      <p:sp>
        <p:nvSpPr>
          <p:cNvPr id="11" name="Rectangle: Rounded Corners 10">
            <a:extLst>
              <a:ext uri="{FF2B5EF4-FFF2-40B4-BE49-F238E27FC236}">
                <a16:creationId xmlns:a16="http://schemas.microsoft.com/office/drawing/2014/main" id="{3BBFD9FA-500F-938D-CC32-011274B01D4B}"/>
              </a:ext>
            </a:extLst>
          </p:cNvPr>
          <p:cNvSpPr/>
          <p:nvPr/>
        </p:nvSpPr>
        <p:spPr>
          <a:xfrm>
            <a:off x="167742" y="422127"/>
            <a:ext cx="3759464" cy="4152198"/>
          </a:xfrm>
          <a:prstGeom prst="round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tx1"/>
                </a:solidFill>
              </a:rPr>
              <a:t>Maths</a:t>
            </a:r>
          </a:p>
          <a:p>
            <a:pPr algn="ctr"/>
            <a:r>
              <a:rPr lang="en-GB" sz="1400" b="1" dirty="0">
                <a:solidFill>
                  <a:schemeClr val="tx1"/>
                </a:solidFill>
              </a:rPr>
              <a:t>Number</a:t>
            </a:r>
          </a:p>
          <a:p>
            <a:pPr algn="ctr"/>
            <a:r>
              <a:rPr lang="en-GB" sz="1400" b="1" dirty="0">
                <a:solidFill>
                  <a:schemeClr val="tx1"/>
                </a:solidFill>
              </a:rPr>
              <a:t>Number and place value </a:t>
            </a:r>
          </a:p>
          <a:p>
            <a:pPr algn="ctr"/>
            <a:r>
              <a:rPr lang="en-GB" sz="1400" dirty="0">
                <a:solidFill>
                  <a:schemeClr val="tx1"/>
                </a:solidFill>
              </a:rPr>
              <a:t>Understanding totals, counting principles and using number and counting language  </a:t>
            </a:r>
          </a:p>
          <a:p>
            <a:pPr algn="ctr"/>
            <a:endParaRPr lang="en-GB" sz="1400" b="1" dirty="0">
              <a:solidFill>
                <a:schemeClr val="tx1"/>
              </a:solidFill>
            </a:endParaRPr>
          </a:p>
          <a:p>
            <a:pPr algn="ctr"/>
            <a:r>
              <a:rPr lang="en-GB" sz="1400" b="1" dirty="0">
                <a:solidFill>
                  <a:schemeClr val="tx1"/>
                </a:solidFill>
              </a:rPr>
              <a:t>Shape </a:t>
            </a:r>
          </a:p>
          <a:p>
            <a:pPr algn="ctr"/>
            <a:r>
              <a:rPr lang="en-GB" sz="1400" dirty="0">
                <a:solidFill>
                  <a:schemeClr val="tx1"/>
                </a:solidFill>
              </a:rPr>
              <a:t>Constructing and deconstructing with 2d and 3d shapes, stacking, building, pictures made of shapes </a:t>
            </a:r>
          </a:p>
          <a:p>
            <a:pPr algn="ctr"/>
            <a:r>
              <a:rPr lang="en-GB" sz="1400" dirty="0">
                <a:solidFill>
                  <a:schemeClr val="tx1"/>
                </a:solidFill>
              </a:rPr>
              <a:t>Recognising 2d shapes </a:t>
            </a:r>
          </a:p>
          <a:p>
            <a:pPr algn="ctr"/>
            <a:endParaRPr lang="en-GB" sz="1400" b="1" dirty="0">
              <a:solidFill>
                <a:schemeClr val="tx1"/>
              </a:solidFill>
            </a:endParaRPr>
          </a:p>
          <a:p>
            <a:pPr algn="ctr"/>
            <a:r>
              <a:rPr lang="en-GB" sz="1400" b="1" dirty="0">
                <a:solidFill>
                  <a:schemeClr val="tx1"/>
                </a:solidFill>
              </a:rPr>
              <a:t>Time</a:t>
            </a:r>
          </a:p>
          <a:p>
            <a:pPr algn="ctr"/>
            <a:r>
              <a:rPr lang="en-GB" sz="1400" dirty="0">
                <a:solidFill>
                  <a:schemeClr val="tx1"/>
                </a:solidFill>
              </a:rPr>
              <a:t>Sequencing stories and events, recognising sequence of events through a day, putting pictures from familiar stories in sequence </a:t>
            </a:r>
          </a:p>
        </p:txBody>
      </p:sp>
      <p:sp>
        <p:nvSpPr>
          <p:cNvPr id="12" name="Rectangle: Rounded Corners 11">
            <a:extLst>
              <a:ext uri="{FF2B5EF4-FFF2-40B4-BE49-F238E27FC236}">
                <a16:creationId xmlns:a16="http://schemas.microsoft.com/office/drawing/2014/main" id="{90CFC3D1-2978-DB01-2024-E87FFEB4E7E0}"/>
              </a:ext>
            </a:extLst>
          </p:cNvPr>
          <p:cNvSpPr/>
          <p:nvPr/>
        </p:nvSpPr>
        <p:spPr>
          <a:xfrm>
            <a:off x="250879" y="4687463"/>
            <a:ext cx="3759464" cy="4632511"/>
          </a:xfrm>
          <a:prstGeom prst="roundRect">
            <a:avLst/>
          </a:prstGeom>
          <a:solidFill>
            <a:srgbClr val="C3D3B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STEM</a:t>
            </a:r>
          </a:p>
          <a:p>
            <a:pPr algn="ctr"/>
            <a:endParaRPr lang="en-GB" sz="1600" b="1" dirty="0">
              <a:solidFill>
                <a:schemeClr val="tx1"/>
              </a:solidFill>
            </a:endParaRPr>
          </a:p>
          <a:p>
            <a:pPr algn="ctr"/>
            <a:r>
              <a:rPr lang="en-GB" sz="1400" b="1" dirty="0">
                <a:solidFill>
                  <a:schemeClr val="tx1"/>
                </a:solidFill>
              </a:rPr>
              <a:t>Science – </a:t>
            </a:r>
            <a:r>
              <a:rPr lang="en-GB" sz="1400" dirty="0">
                <a:solidFill>
                  <a:schemeClr val="tx1"/>
                </a:solidFill>
              </a:rPr>
              <a:t>Exploring natural materials including ferns and fossils, - printing into clay</a:t>
            </a:r>
          </a:p>
          <a:p>
            <a:pPr algn="ctr"/>
            <a:r>
              <a:rPr lang="en-GB" sz="1400" dirty="0">
                <a:solidFill>
                  <a:schemeClr val="tx1"/>
                </a:solidFill>
              </a:rPr>
              <a:t>Dino fossil hunt </a:t>
            </a:r>
          </a:p>
          <a:p>
            <a:pPr algn="ctr"/>
            <a:r>
              <a:rPr lang="en-GB" sz="1400" dirty="0">
                <a:solidFill>
                  <a:schemeClr val="tx1"/>
                </a:solidFill>
              </a:rPr>
              <a:t>Create a Dino habitat </a:t>
            </a:r>
          </a:p>
          <a:p>
            <a:pPr algn="ctr"/>
            <a:r>
              <a:rPr lang="en-GB" sz="1400" dirty="0">
                <a:solidFill>
                  <a:schemeClr val="tx1"/>
                </a:solidFill>
              </a:rPr>
              <a:t>Beginning to learn about herbivores, omnivores and carnivores.</a:t>
            </a:r>
          </a:p>
          <a:p>
            <a:pPr algn="ctr"/>
            <a:r>
              <a:rPr lang="en-GB" sz="1400" b="1" dirty="0">
                <a:solidFill>
                  <a:schemeClr val="tx1"/>
                </a:solidFill>
              </a:rPr>
              <a:t>DT </a:t>
            </a:r>
          </a:p>
          <a:p>
            <a:pPr algn="ctr"/>
            <a:r>
              <a:rPr lang="en-GB" sz="1400" dirty="0">
                <a:solidFill>
                  <a:schemeClr val="tx1"/>
                </a:solidFill>
              </a:rPr>
              <a:t>Baking/cooking dinosaur food </a:t>
            </a:r>
          </a:p>
          <a:p>
            <a:pPr algn="ctr"/>
            <a:r>
              <a:rPr lang="en-GB" sz="1400" dirty="0">
                <a:solidFill>
                  <a:schemeClr val="tx1"/>
                </a:solidFill>
              </a:rPr>
              <a:t>Make fizzing dinosaur eggs</a:t>
            </a:r>
          </a:p>
          <a:p>
            <a:pPr algn="ctr"/>
            <a:r>
              <a:rPr lang="en-GB" sz="1400" dirty="0">
                <a:solidFill>
                  <a:schemeClr val="tx1"/>
                </a:solidFill>
              </a:rPr>
              <a:t>Make a 3d model of a dinosaur</a:t>
            </a:r>
          </a:p>
          <a:p>
            <a:pPr marL="285750" indent="-285750" algn="ctr">
              <a:buFont typeface="Arial" panose="020B0604020202020204" pitchFamily="34" charset="0"/>
              <a:buChar char="•"/>
            </a:pPr>
            <a:r>
              <a:rPr lang="en-GB" sz="1400" b="1" dirty="0">
                <a:solidFill>
                  <a:schemeClr val="tx1"/>
                </a:solidFill>
              </a:rPr>
              <a:t>Computing </a:t>
            </a:r>
          </a:p>
          <a:p>
            <a:pPr marL="285750" indent="-285750" algn="ctr">
              <a:buFont typeface="Arial" panose="020B0604020202020204" pitchFamily="34" charset="0"/>
              <a:buChar char="•"/>
            </a:pPr>
            <a:r>
              <a:rPr lang="en-GB" sz="1400" dirty="0">
                <a:solidFill>
                  <a:schemeClr val="tx1"/>
                </a:solidFill>
              </a:rPr>
              <a:t>Exploring and using computers – to be covered throughout topic </a:t>
            </a:r>
          </a:p>
          <a:p>
            <a:pPr algn="ctr"/>
            <a:endParaRPr lang="en-GB" sz="2000" dirty="0">
              <a:solidFill>
                <a:schemeClr val="tx1"/>
              </a:solidFill>
            </a:endParaRPr>
          </a:p>
        </p:txBody>
      </p:sp>
      <p:sp>
        <p:nvSpPr>
          <p:cNvPr id="13" name="Rectangle: Rounded Corners 12">
            <a:extLst>
              <a:ext uri="{FF2B5EF4-FFF2-40B4-BE49-F238E27FC236}">
                <a16:creationId xmlns:a16="http://schemas.microsoft.com/office/drawing/2014/main" id="{F1607A09-50F5-BB28-CCC7-D0EEEFDE00FE}"/>
              </a:ext>
            </a:extLst>
          </p:cNvPr>
          <p:cNvSpPr/>
          <p:nvPr/>
        </p:nvSpPr>
        <p:spPr>
          <a:xfrm>
            <a:off x="8813191" y="383211"/>
            <a:ext cx="3759464" cy="5672382"/>
          </a:xfrm>
          <a:prstGeom prst="roundRect">
            <a:avLst/>
          </a:prstGeom>
          <a:solidFill>
            <a:srgbClr val="BDDDF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a:p>
            <a:pPr algn="ctr"/>
            <a:endParaRPr lang="en-GB" sz="1200" b="1" dirty="0">
              <a:solidFill>
                <a:schemeClr val="tx1"/>
              </a:solidFill>
            </a:endParaRPr>
          </a:p>
          <a:p>
            <a:pPr algn="ctr"/>
            <a:r>
              <a:rPr lang="en-GB" sz="1600" b="1" dirty="0">
                <a:solidFill>
                  <a:schemeClr val="tx1"/>
                </a:solidFill>
              </a:rPr>
              <a:t>Communication, Language and Literacy – Narrative information</a:t>
            </a:r>
          </a:p>
          <a:p>
            <a:pPr algn="ctr"/>
            <a:r>
              <a:rPr lang="en-GB" sz="1600" b="1" dirty="0">
                <a:solidFill>
                  <a:schemeClr val="tx1"/>
                </a:solidFill>
              </a:rPr>
              <a:t>Books</a:t>
            </a:r>
          </a:p>
          <a:p>
            <a:pPr algn="ctr"/>
            <a:r>
              <a:rPr lang="en-GB" sz="1200" dirty="0">
                <a:solidFill>
                  <a:schemeClr val="tx1"/>
                </a:solidFill>
              </a:rPr>
              <a:t>- I used to be a fish, when you find the right rock, How the </a:t>
            </a:r>
            <a:r>
              <a:rPr lang="en-GB" sz="1200" dirty="0" err="1">
                <a:solidFill>
                  <a:schemeClr val="tx1"/>
                </a:solidFill>
              </a:rPr>
              <a:t>Borks</a:t>
            </a:r>
            <a:r>
              <a:rPr lang="en-GB" sz="1200" dirty="0">
                <a:solidFill>
                  <a:schemeClr val="tx1"/>
                </a:solidFill>
              </a:rPr>
              <a:t> became </a:t>
            </a:r>
          </a:p>
          <a:p>
            <a:pPr algn="ctr">
              <a:lnSpc>
                <a:spcPct val="107000"/>
              </a:lnSpc>
            </a:pPr>
            <a:endParaRPr lang="en-GB" sz="1400" b="1" dirty="0">
              <a:solidFill>
                <a:schemeClr val="tx1"/>
              </a:solidFill>
              <a:latin typeface="Calibri Light" panose="020F0302020204030204" pitchFamily="34" charset="0"/>
              <a:ea typeface="Calibri" panose="020F0502020204030204" pitchFamily="34" charset="0"/>
            </a:endParaRPr>
          </a:p>
          <a:p>
            <a:pPr algn="ctr">
              <a:lnSpc>
                <a:spcPct val="107000"/>
              </a:lnSpc>
            </a:pPr>
            <a:endParaRPr lang="en-GB" sz="1400" b="1" dirty="0">
              <a:solidFill>
                <a:schemeClr val="tx1"/>
              </a:solidFill>
              <a:latin typeface="Calibri Light" panose="020F0302020204030204" pitchFamily="34" charset="0"/>
              <a:ea typeface="Calibri" panose="020F0502020204030204" pitchFamily="34" charset="0"/>
            </a:endParaRPr>
          </a:p>
          <a:p>
            <a:pPr algn="ctr">
              <a:lnSpc>
                <a:spcPct val="107000"/>
              </a:lnSpc>
            </a:pPr>
            <a:r>
              <a:rPr lang="en-GB" sz="1400" b="1" dirty="0">
                <a:solidFill>
                  <a:schemeClr val="tx1"/>
                </a:solidFill>
                <a:latin typeface="Calibri Light" panose="020F0302020204030204" pitchFamily="34" charset="0"/>
                <a:ea typeface="Calibri" panose="020F0502020204030204" pitchFamily="34" charset="0"/>
              </a:rPr>
              <a:t>Speaking and listening </a:t>
            </a:r>
          </a:p>
          <a:p>
            <a:pPr algn="ctr">
              <a:lnSpc>
                <a:spcPct val="107000"/>
              </a:lnSpc>
            </a:pPr>
            <a:r>
              <a:rPr lang="en-GB" sz="1400" dirty="0">
                <a:solidFill>
                  <a:schemeClr val="tx1"/>
                </a:solidFill>
                <a:latin typeface="Calibri Light" panose="020F0302020204030204" pitchFamily="34" charset="0"/>
                <a:ea typeface="Calibri" panose="020F0502020204030204" pitchFamily="34" charset="0"/>
              </a:rPr>
              <a:t>Following 1-2 key word instructions </a:t>
            </a:r>
          </a:p>
          <a:p>
            <a:pPr algn="ctr">
              <a:lnSpc>
                <a:spcPct val="107000"/>
              </a:lnSpc>
            </a:pPr>
            <a:r>
              <a:rPr lang="en-GB" sz="1400" dirty="0">
                <a:solidFill>
                  <a:schemeClr val="tx1"/>
                </a:solidFill>
                <a:latin typeface="Calibri Light" panose="020F0302020204030204" pitchFamily="34" charset="0"/>
                <a:ea typeface="Calibri" panose="020F0502020204030204" pitchFamily="34" charset="0"/>
              </a:rPr>
              <a:t>Beginning to repeat auditory sequences </a:t>
            </a:r>
          </a:p>
          <a:p>
            <a:pPr algn="ctr">
              <a:lnSpc>
                <a:spcPct val="107000"/>
              </a:lnSpc>
            </a:pPr>
            <a:endParaRPr lang="en-GB" sz="1400" b="1" dirty="0">
              <a:solidFill>
                <a:schemeClr val="tx1"/>
              </a:solidFill>
              <a:latin typeface="Calibri Light" panose="020F0302020204030204" pitchFamily="34" charset="0"/>
              <a:ea typeface="Calibri" panose="020F0502020204030204" pitchFamily="34" charset="0"/>
            </a:endParaRPr>
          </a:p>
          <a:p>
            <a:pPr algn="ctr">
              <a:lnSpc>
                <a:spcPct val="107000"/>
              </a:lnSpc>
            </a:pPr>
            <a:r>
              <a:rPr lang="en-GB" sz="1400" b="1" dirty="0">
                <a:solidFill>
                  <a:schemeClr val="tx1"/>
                </a:solidFill>
              </a:rPr>
              <a:t>Reading – </a:t>
            </a:r>
            <a:r>
              <a:rPr lang="en-GB" sz="1400" dirty="0">
                <a:solidFill>
                  <a:schemeClr val="tx1"/>
                </a:solidFill>
                <a:latin typeface="Calibri Light" panose="020F0302020204030204" pitchFamily="34" charset="0"/>
                <a:ea typeface="Calibri" panose="020F0502020204030204" pitchFamily="34" charset="0"/>
              </a:rPr>
              <a:t>Engage in repetition of stories and songs</a:t>
            </a:r>
          </a:p>
          <a:p>
            <a:pPr algn="ctr">
              <a:lnSpc>
                <a:spcPct val="107000"/>
              </a:lnSpc>
            </a:pPr>
            <a:r>
              <a:rPr lang="en-GB" sz="1400" dirty="0">
                <a:solidFill>
                  <a:schemeClr val="tx1"/>
                </a:solidFill>
                <a:latin typeface="Calibri Light" panose="020F0302020204030204" pitchFamily="34" charset="0"/>
                <a:ea typeface="Calibri" panose="020F0502020204030204" pitchFamily="34" charset="0"/>
              </a:rPr>
              <a:t>Sharing favourite books, looking at familiar pictures signs and symbols </a:t>
            </a:r>
          </a:p>
          <a:p>
            <a:pPr algn="ctr">
              <a:lnSpc>
                <a:spcPct val="107000"/>
              </a:lnSpc>
            </a:pPr>
            <a:r>
              <a:rPr lang="en-GB" sz="1400" dirty="0">
                <a:solidFill>
                  <a:schemeClr val="tx1"/>
                </a:solidFill>
                <a:latin typeface="Calibri Light" panose="020F0302020204030204" pitchFamily="34" charset="0"/>
                <a:ea typeface="Calibri" panose="020F0502020204030204" pitchFamily="34" charset="0"/>
              </a:rPr>
              <a:t>Matching activities, </a:t>
            </a:r>
          </a:p>
          <a:p>
            <a:pPr algn="ctr"/>
            <a:endParaRPr lang="en-GB" sz="1400" b="1" dirty="0">
              <a:solidFill>
                <a:schemeClr val="tx1"/>
              </a:solidFill>
            </a:endParaRPr>
          </a:p>
          <a:p>
            <a:pPr algn="ctr"/>
            <a:r>
              <a:rPr lang="en-GB" sz="1400" b="1" dirty="0">
                <a:solidFill>
                  <a:schemeClr val="tx1"/>
                </a:solidFill>
              </a:rPr>
              <a:t>Writing -  </a:t>
            </a:r>
          </a:p>
          <a:p>
            <a:pPr algn="ctr"/>
            <a:r>
              <a:rPr lang="en-GB" sz="1400" dirty="0">
                <a:solidFill>
                  <a:schemeClr val="tx1"/>
                </a:solidFill>
              </a:rPr>
              <a:t>Mark making, making purposeful marks, learning that upper and lower case are different, overwriting with support. Completing sentence stems, use pictures to express thoughts and compose. </a:t>
            </a:r>
            <a:endParaRPr lang="en-GB" sz="1400" b="1" dirty="0">
              <a:solidFill>
                <a:schemeClr val="tx1"/>
              </a:solidFill>
            </a:endParaRPr>
          </a:p>
          <a:p>
            <a:pPr algn="ctr"/>
            <a:endParaRPr lang="en-GB" sz="1400" b="1" dirty="0">
              <a:solidFill>
                <a:schemeClr val="tx1"/>
              </a:solidFill>
            </a:endParaRPr>
          </a:p>
          <a:p>
            <a:pPr algn="ctr"/>
            <a:r>
              <a:rPr lang="en-GB" sz="1200" dirty="0">
                <a:solidFill>
                  <a:schemeClr val="tx1"/>
                </a:solidFill>
              </a:rPr>
              <a:t> </a:t>
            </a:r>
            <a:r>
              <a:rPr lang="en-GB" sz="1600" b="1" dirty="0">
                <a:solidFill>
                  <a:schemeClr val="tx1"/>
                </a:solidFill>
              </a:rPr>
              <a:t> </a:t>
            </a:r>
          </a:p>
        </p:txBody>
      </p:sp>
      <p:sp>
        <p:nvSpPr>
          <p:cNvPr id="14" name="Rectangle: Rounded Corners 13">
            <a:extLst>
              <a:ext uri="{FF2B5EF4-FFF2-40B4-BE49-F238E27FC236}">
                <a16:creationId xmlns:a16="http://schemas.microsoft.com/office/drawing/2014/main" id="{4208D9DF-6F91-3F14-FB55-805611F7CA49}"/>
              </a:ext>
            </a:extLst>
          </p:cNvPr>
          <p:cNvSpPr/>
          <p:nvPr/>
        </p:nvSpPr>
        <p:spPr>
          <a:xfrm>
            <a:off x="8813191" y="6282813"/>
            <a:ext cx="3829210" cy="3150299"/>
          </a:xfrm>
          <a:prstGeom prst="roundRect">
            <a:avLst/>
          </a:prstGeom>
          <a:solidFill>
            <a:srgbClr val="C4A8B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r>
              <a:rPr lang="en-GB" b="1" dirty="0">
                <a:solidFill>
                  <a:schemeClr val="tx1"/>
                </a:solidFill>
              </a:rPr>
              <a:t>World Around Us</a:t>
            </a:r>
          </a:p>
          <a:p>
            <a:pPr algn="ctr"/>
            <a:endParaRPr lang="en-GB" b="1" dirty="0">
              <a:solidFill>
                <a:schemeClr val="tx1"/>
              </a:solidFill>
            </a:endParaRPr>
          </a:p>
          <a:p>
            <a:pPr algn="ctr"/>
            <a:r>
              <a:rPr lang="en-GB" sz="1400" dirty="0">
                <a:solidFill>
                  <a:schemeClr val="tx1"/>
                </a:solidFill>
              </a:rPr>
              <a:t>Small world and extended provision – dinosaur worlds, sand, digging for Dino fossils.</a:t>
            </a:r>
          </a:p>
          <a:p>
            <a:pPr algn="ctr"/>
            <a:r>
              <a:rPr lang="en-GB" sz="1400" dirty="0">
                <a:solidFill>
                  <a:schemeClr val="tx1"/>
                </a:solidFill>
              </a:rPr>
              <a:t>Identifying features of Dinosaurs </a:t>
            </a:r>
          </a:p>
          <a:p>
            <a:pPr algn="ctr"/>
            <a:r>
              <a:rPr lang="en-GB" sz="1400" dirty="0">
                <a:solidFill>
                  <a:schemeClr val="tx1"/>
                </a:solidFill>
              </a:rPr>
              <a:t>Exploration of Dinosaur bones and fossils</a:t>
            </a:r>
          </a:p>
          <a:p>
            <a:pPr algn="ctr"/>
            <a:r>
              <a:rPr lang="en-GB" sz="1400" dirty="0">
                <a:solidFill>
                  <a:schemeClr val="tx1"/>
                </a:solidFill>
              </a:rPr>
              <a:t>What did the dinosaurs eat – create a Dino Fruit Salad  </a:t>
            </a:r>
          </a:p>
          <a:p>
            <a:pPr marL="171450" indent="-171450" algn="ctr">
              <a:buFont typeface="Arial" panose="020B0604020202020204" pitchFamily="34" charset="0"/>
              <a:buChar char="•"/>
            </a:pPr>
            <a:endParaRPr lang="en-GB" sz="1600" b="1" dirty="0">
              <a:solidFill>
                <a:schemeClr val="tx1"/>
              </a:solidFill>
            </a:endParaRPr>
          </a:p>
          <a:p>
            <a:pPr marL="171450" indent="-171450" algn="ctr">
              <a:buFont typeface="Arial" panose="020B0604020202020204" pitchFamily="34" charset="0"/>
              <a:buChar char="•"/>
            </a:pPr>
            <a:r>
              <a:rPr lang="en-GB" sz="1600" b="1" dirty="0">
                <a:solidFill>
                  <a:schemeClr val="tx1"/>
                </a:solidFill>
              </a:rPr>
              <a:t>RE – </a:t>
            </a:r>
            <a:r>
              <a:rPr lang="en-GB" sz="1600" dirty="0">
                <a:solidFill>
                  <a:schemeClr val="tx1"/>
                </a:solidFill>
              </a:rPr>
              <a:t>Jonah and the big fish. </a:t>
            </a:r>
          </a:p>
          <a:p>
            <a:pPr marL="171450" indent="-171450" algn="ctr">
              <a:buFont typeface="Arial" panose="020B0604020202020204" pitchFamily="34" charset="0"/>
              <a:buChar char="•"/>
            </a:pPr>
            <a:endParaRPr lang="en-GB" sz="1200"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r>
              <a:rPr lang="en-GB" sz="1200" dirty="0">
                <a:solidFill>
                  <a:schemeClr val="tx1"/>
                </a:solidFill>
              </a:rPr>
              <a:t>. </a:t>
            </a:r>
          </a:p>
          <a:p>
            <a:pPr algn="ctr"/>
            <a:r>
              <a:rPr lang="en-GB" sz="1200" dirty="0">
                <a:solidFill>
                  <a:schemeClr val="tx1"/>
                </a:solidFill>
              </a:rPr>
              <a:t> </a:t>
            </a:r>
          </a:p>
          <a:p>
            <a:pPr algn="ctr"/>
            <a:endParaRPr lang="en-GB" b="1" dirty="0">
              <a:solidFill>
                <a:schemeClr val="tx1"/>
              </a:solidFill>
            </a:endParaRPr>
          </a:p>
        </p:txBody>
      </p:sp>
      <p:sp>
        <p:nvSpPr>
          <p:cNvPr id="15" name="Rectangle: Rounded Corners 14">
            <a:extLst>
              <a:ext uri="{FF2B5EF4-FFF2-40B4-BE49-F238E27FC236}">
                <a16:creationId xmlns:a16="http://schemas.microsoft.com/office/drawing/2014/main" id="{54FA1582-82EC-4BB9-7D9C-68D602EAC61E}"/>
              </a:ext>
            </a:extLst>
          </p:cNvPr>
          <p:cNvSpPr/>
          <p:nvPr/>
        </p:nvSpPr>
        <p:spPr>
          <a:xfrm>
            <a:off x="4164052" y="1717824"/>
            <a:ext cx="4473496" cy="2669335"/>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PSD – Growing and Changing</a:t>
            </a:r>
          </a:p>
          <a:p>
            <a:pPr algn="ctr"/>
            <a:r>
              <a:rPr lang="en-GB" sz="1400" dirty="0">
                <a:solidFill>
                  <a:schemeClr val="tx1"/>
                </a:solidFill>
              </a:rPr>
              <a:t>Transition activities, e.g. finding own drawers and pegs </a:t>
            </a:r>
          </a:p>
          <a:p>
            <a:pPr algn="ctr"/>
            <a:r>
              <a:rPr lang="en-GB" sz="1400" dirty="0">
                <a:solidFill>
                  <a:schemeClr val="tx1"/>
                </a:solidFill>
              </a:rPr>
              <a:t>Create artwork for class gallery with favourite colours/shapes </a:t>
            </a:r>
          </a:p>
          <a:p>
            <a:pPr algn="ctr"/>
            <a:r>
              <a:rPr lang="en-GB" sz="1400" dirty="0">
                <a:solidFill>
                  <a:schemeClr val="tx1"/>
                </a:solidFill>
              </a:rPr>
              <a:t>Use mirrors to explore what we look like, how are we different – create self portraits. </a:t>
            </a:r>
          </a:p>
          <a:p>
            <a:pPr algn="ctr"/>
            <a:r>
              <a:rPr lang="en-GB" sz="1400" dirty="0">
                <a:solidFill>
                  <a:schemeClr val="tx1"/>
                </a:solidFill>
              </a:rPr>
              <a:t>Create jigsaws of pupils using photos and explore similarities and differences. </a:t>
            </a:r>
          </a:p>
          <a:p>
            <a:pPr algn="ctr"/>
            <a:r>
              <a:rPr lang="en-GB" sz="1400" dirty="0">
                <a:solidFill>
                  <a:schemeClr val="tx1"/>
                </a:solidFill>
              </a:rPr>
              <a:t>Share photos from home, how have pupils changed – then vs now?</a:t>
            </a:r>
          </a:p>
        </p:txBody>
      </p:sp>
      <p:sp>
        <p:nvSpPr>
          <p:cNvPr id="16" name="Rectangle: Rounded Corners 15">
            <a:extLst>
              <a:ext uri="{FF2B5EF4-FFF2-40B4-BE49-F238E27FC236}">
                <a16:creationId xmlns:a16="http://schemas.microsoft.com/office/drawing/2014/main" id="{4985CE64-50F6-8E76-2B73-43A027E543E5}"/>
              </a:ext>
            </a:extLst>
          </p:cNvPr>
          <p:cNvSpPr/>
          <p:nvPr/>
        </p:nvSpPr>
        <p:spPr>
          <a:xfrm>
            <a:off x="4133451" y="4426712"/>
            <a:ext cx="4473495" cy="2719778"/>
          </a:xfrm>
          <a:prstGeom prst="roundRect">
            <a:avLst/>
          </a:prstGeom>
          <a:solidFill>
            <a:srgbClr val="C5E5D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b="1" dirty="0">
              <a:solidFill>
                <a:schemeClr val="tx1"/>
              </a:solidFill>
            </a:endParaRPr>
          </a:p>
          <a:p>
            <a:pPr algn="ctr"/>
            <a:r>
              <a:rPr lang="en-GB" sz="1600" b="1" dirty="0">
                <a:solidFill>
                  <a:schemeClr val="tx1"/>
                </a:solidFill>
              </a:rPr>
              <a:t>Creative Arts</a:t>
            </a:r>
          </a:p>
          <a:p>
            <a:pPr algn="ctr"/>
            <a:endParaRPr lang="en-GB" sz="1600" b="1" dirty="0">
              <a:solidFill>
                <a:schemeClr val="tx1"/>
              </a:solidFill>
            </a:endParaRPr>
          </a:p>
          <a:p>
            <a:pPr marL="285750" indent="-285750" algn="ctr">
              <a:buFont typeface="Arial" panose="020B0604020202020204" pitchFamily="34" charset="0"/>
              <a:buChar char="•"/>
            </a:pPr>
            <a:r>
              <a:rPr lang="en-GB" sz="1400" dirty="0">
                <a:solidFill>
                  <a:schemeClr val="tx1"/>
                </a:solidFill>
              </a:rPr>
              <a:t>Dinosaur stomp painting – printing techniques</a:t>
            </a:r>
          </a:p>
          <a:p>
            <a:pPr marL="285750" indent="-285750" algn="ctr">
              <a:buFont typeface="Arial" panose="020B0604020202020204" pitchFamily="34" charset="0"/>
              <a:buChar char="•"/>
            </a:pPr>
            <a:r>
              <a:rPr lang="en-GB" sz="1400" dirty="0">
                <a:solidFill>
                  <a:schemeClr val="tx1"/>
                </a:solidFill>
              </a:rPr>
              <a:t>Create and decorate dinosaur eggs with air drying clay </a:t>
            </a:r>
          </a:p>
          <a:p>
            <a:pPr marL="285750" indent="-285750" algn="ctr">
              <a:buFont typeface="Arial" panose="020B0604020202020204" pitchFamily="34" charset="0"/>
              <a:buChar char="•"/>
            </a:pPr>
            <a:r>
              <a:rPr lang="en-GB" sz="1400" dirty="0">
                <a:solidFill>
                  <a:schemeClr val="tx1"/>
                </a:solidFill>
              </a:rPr>
              <a:t>Using art and craft tools and making choices to create dinosaur masks  </a:t>
            </a:r>
          </a:p>
          <a:p>
            <a:pPr marL="285750" indent="-285750" algn="ctr">
              <a:buFont typeface="Arial" panose="020B0604020202020204" pitchFamily="34" charset="0"/>
              <a:buChar char="•"/>
            </a:pPr>
            <a:r>
              <a:rPr lang="en-GB" sz="1400" dirty="0">
                <a:solidFill>
                  <a:schemeClr val="tx1"/>
                </a:solidFill>
              </a:rPr>
              <a:t>Dinosaur collage – choose colours, pictures and natural resources to create Dino collages </a:t>
            </a:r>
          </a:p>
          <a:p>
            <a:pPr marL="285750" indent="-285750" algn="ctr">
              <a:buFont typeface="Arial" panose="020B0604020202020204" pitchFamily="34" charset="0"/>
              <a:buChar char="•"/>
            </a:pPr>
            <a:r>
              <a:rPr lang="en-GB" sz="1400" dirty="0">
                <a:solidFill>
                  <a:schemeClr val="tx1"/>
                </a:solidFill>
              </a:rPr>
              <a:t>Movement to music – dinosaur sounds and songs. </a:t>
            </a:r>
          </a:p>
          <a:p>
            <a:pPr algn="ctr"/>
            <a:endParaRPr lang="en-GB" sz="1600" b="1" dirty="0">
              <a:solidFill>
                <a:schemeClr val="tx1"/>
              </a:solidFill>
            </a:endParaRPr>
          </a:p>
          <a:p>
            <a:pPr algn="ctr"/>
            <a:endParaRPr lang="en-GB" sz="1600" dirty="0">
              <a:solidFill>
                <a:schemeClr val="tx1"/>
              </a:solidFill>
            </a:endParaRPr>
          </a:p>
        </p:txBody>
      </p:sp>
      <p:sp>
        <p:nvSpPr>
          <p:cNvPr id="17" name="Rectangle: Rounded Corners 16">
            <a:extLst>
              <a:ext uri="{FF2B5EF4-FFF2-40B4-BE49-F238E27FC236}">
                <a16:creationId xmlns:a16="http://schemas.microsoft.com/office/drawing/2014/main" id="{3665B5B5-C23C-5FA6-5335-2F220C868BE2}"/>
              </a:ext>
            </a:extLst>
          </p:cNvPr>
          <p:cNvSpPr/>
          <p:nvPr/>
        </p:nvSpPr>
        <p:spPr>
          <a:xfrm>
            <a:off x="4133451" y="7186043"/>
            <a:ext cx="4504096" cy="2247069"/>
          </a:xfrm>
          <a:prstGeom prst="roundRect">
            <a:avLst/>
          </a:prstGeom>
          <a:solidFill>
            <a:srgbClr val="DAB8D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a:p>
            <a:pPr algn="ctr"/>
            <a:endParaRPr lang="en-GB" sz="1800" b="1" dirty="0">
              <a:solidFill>
                <a:schemeClr val="tx1"/>
              </a:solidFill>
            </a:endParaRPr>
          </a:p>
          <a:p>
            <a:pPr algn="ctr"/>
            <a:r>
              <a:rPr lang="en-GB" sz="1600" b="1" dirty="0">
                <a:solidFill>
                  <a:schemeClr val="tx1"/>
                </a:solidFill>
              </a:rPr>
              <a:t>Sensory &amp; Physical</a:t>
            </a:r>
          </a:p>
          <a:p>
            <a:pPr algn="ctr"/>
            <a:r>
              <a:rPr lang="en-GB" sz="1600" b="1" dirty="0">
                <a:solidFill>
                  <a:schemeClr val="tx1"/>
                </a:solidFill>
              </a:rPr>
              <a:t>Dance &amp; Gymnastics </a:t>
            </a:r>
          </a:p>
          <a:p>
            <a:pPr algn="ctr"/>
            <a:endParaRPr lang="en-GB" sz="1600" b="1" dirty="0">
              <a:solidFill>
                <a:schemeClr val="tx1"/>
              </a:solidFill>
            </a:endParaRPr>
          </a:p>
          <a:p>
            <a:pPr algn="ctr"/>
            <a:r>
              <a:rPr lang="en-GB" sz="1600" dirty="0">
                <a:solidFill>
                  <a:schemeClr val="tx1"/>
                </a:solidFill>
              </a:rPr>
              <a:t>Listening to instructions</a:t>
            </a:r>
          </a:p>
          <a:p>
            <a:pPr algn="ctr"/>
            <a:r>
              <a:rPr lang="en-GB" sz="1600" dirty="0">
                <a:solidFill>
                  <a:schemeClr val="tx1"/>
                </a:solidFill>
              </a:rPr>
              <a:t>Working in pairs</a:t>
            </a:r>
          </a:p>
          <a:p>
            <a:pPr algn="ctr"/>
            <a:r>
              <a:rPr lang="en-GB" sz="1600" dirty="0">
                <a:solidFill>
                  <a:schemeClr val="tx1"/>
                </a:solidFill>
              </a:rPr>
              <a:t>Spatial awareness</a:t>
            </a:r>
          </a:p>
          <a:p>
            <a:pPr algn="ctr"/>
            <a:r>
              <a:rPr lang="en-GB" sz="1600" dirty="0">
                <a:solidFill>
                  <a:schemeClr val="tx1"/>
                </a:solidFill>
              </a:rPr>
              <a:t>Select, combine &amp; perform a simple sequence – action songs</a:t>
            </a:r>
          </a:p>
          <a:p>
            <a:pPr algn="ctr"/>
            <a:endParaRPr lang="en-GB" sz="1600" b="1" dirty="0">
              <a:solidFill>
                <a:schemeClr val="tx1"/>
              </a:solidFill>
            </a:endParaRPr>
          </a:p>
          <a:p>
            <a:endParaRPr lang="en-GB" sz="1200" dirty="0">
              <a:solidFill>
                <a:schemeClr val="tx1"/>
              </a:solidFill>
            </a:endParaRPr>
          </a:p>
          <a:p>
            <a:pPr algn="ctr"/>
            <a:r>
              <a:rPr lang="en-GB" sz="1600" b="1" dirty="0">
                <a:solidFill>
                  <a:schemeClr val="tx1"/>
                </a:solidFill>
              </a:rPr>
              <a:t> </a:t>
            </a:r>
          </a:p>
        </p:txBody>
      </p:sp>
    </p:spTree>
    <p:extLst>
      <p:ext uri="{BB962C8B-B14F-4D97-AF65-F5344CB8AC3E}">
        <p14:creationId xmlns:p14="http://schemas.microsoft.com/office/powerpoint/2010/main" val="709551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FE1DAF6-3910-301F-5A5B-31E9894816D7}"/>
              </a:ext>
            </a:extLst>
          </p:cNvPr>
          <p:cNvSpPr>
            <a:spLocks noGrp="1"/>
          </p:cNvSpPr>
          <p:nvPr>
            <p:ph type="subTitle" idx="1"/>
          </p:nvPr>
        </p:nvSpPr>
        <p:spPr>
          <a:xfrm>
            <a:off x="4384813" y="168088"/>
            <a:ext cx="4031974" cy="1437460"/>
          </a:xfrm>
          <a:prstGeom prst="roundRect">
            <a:avLst/>
          </a:prstGeom>
          <a:solidFill>
            <a:srgbClr val="BDBCEA"/>
          </a:solidFill>
          <a:ln>
            <a:solidFill>
              <a:schemeClr val="tx1"/>
            </a:solidFill>
          </a:ln>
        </p:spPr>
        <p:txBody>
          <a:bodyPr>
            <a:normAutofit fontScale="92500" lnSpcReduction="10000"/>
          </a:bodyPr>
          <a:lstStyle/>
          <a:p>
            <a:r>
              <a:rPr lang="en-GB" b="1" dirty="0"/>
              <a:t>Evolution and Revolution</a:t>
            </a:r>
          </a:p>
          <a:p>
            <a:r>
              <a:rPr lang="en-GB" sz="2200" dirty="0"/>
              <a:t>Phase 2 – Stone age to Bronze age</a:t>
            </a:r>
          </a:p>
        </p:txBody>
      </p:sp>
      <p:sp>
        <p:nvSpPr>
          <p:cNvPr id="11" name="Rectangle: Rounded Corners 10">
            <a:extLst>
              <a:ext uri="{FF2B5EF4-FFF2-40B4-BE49-F238E27FC236}">
                <a16:creationId xmlns:a16="http://schemas.microsoft.com/office/drawing/2014/main" id="{3BBFD9FA-500F-938D-CC32-011274B01D4B}"/>
              </a:ext>
            </a:extLst>
          </p:cNvPr>
          <p:cNvSpPr/>
          <p:nvPr/>
        </p:nvSpPr>
        <p:spPr>
          <a:xfrm>
            <a:off x="167742" y="422127"/>
            <a:ext cx="3759464" cy="4152198"/>
          </a:xfrm>
          <a:prstGeom prst="round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solidFill>
                  <a:schemeClr val="tx1"/>
                </a:solidFill>
              </a:rPr>
              <a:t>Maths</a:t>
            </a:r>
          </a:p>
          <a:p>
            <a:pPr algn="ctr"/>
            <a:r>
              <a:rPr lang="en-GB" sz="1600" b="1" dirty="0">
                <a:solidFill>
                  <a:schemeClr val="tx1"/>
                </a:solidFill>
              </a:rPr>
              <a:t>Number</a:t>
            </a:r>
          </a:p>
          <a:p>
            <a:pPr algn="ctr"/>
            <a:r>
              <a:rPr lang="en-GB" sz="1600" b="1" dirty="0">
                <a:solidFill>
                  <a:schemeClr val="tx1"/>
                </a:solidFill>
              </a:rPr>
              <a:t>Number and place value </a:t>
            </a:r>
          </a:p>
          <a:p>
            <a:pPr algn="ctr"/>
            <a:r>
              <a:rPr lang="en-GB" sz="1600" dirty="0">
                <a:solidFill>
                  <a:schemeClr val="tx1"/>
                </a:solidFill>
              </a:rPr>
              <a:t>Counting in 5’s and 10s using bundles, </a:t>
            </a:r>
            <a:r>
              <a:rPr lang="en-GB" sz="1600" dirty="0" err="1">
                <a:solidFill>
                  <a:schemeClr val="tx1"/>
                </a:solidFill>
              </a:rPr>
              <a:t>numicon</a:t>
            </a:r>
            <a:r>
              <a:rPr lang="en-GB" sz="1600" dirty="0">
                <a:solidFill>
                  <a:schemeClr val="tx1"/>
                </a:solidFill>
              </a:rPr>
              <a:t>, 50 and 100 grids</a:t>
            </a:r>
          </a:p>
          <a:p>
            <a:pPr algn="ctr"/>
            <a:r>
              <a:rPr lang="en-GB" sz="1600" dirty="0">
                <a:solidFill>
                  <a:schemeClr val="tx1"/>
                </a:solidFill>
              </a:rPr>
              <a:t>Recognising and representing numbers to 100  </a:t>
            </a:r>
          </a:p>
          <a:p>
            <a:pPr algn="ctr"/>
            <a:endParaRPr lang="en-GB" sz="1600" b="1" dirty="0">
              <a:solidFill>
                <a:schemeClr val="tx1"/>
              </a:solidFill>
            </a:endParaRPr>
          </a:p>
          <a:p>
            <a:pPr algn="ctr"/>
            <a:r>
              <a:rPr lang="en-GB" sz="1600" b="1" dirty="0">
                <a:solidFill>
                  <a:schemeClr val="tx1"/>
                </a:solidFill>
              </a:rPr>
              <a:t>Shape </a:t>
            </a:r>
          </a:p>
          <a:p>
            <a:pPr algn="ctr"/>
            <a:r>
              <a:rPr lang="en-GB" sz="1600" dirty="0">
                <a:solidFill>
                  <a:schemeClr val="tx1"/>
                </a:solidFill>
              </a:rPr>
              <a:t>Naming, sorting and recognising 2d shapes,</a:t>
            </a:r>
          </a:p>
          <a:p>
            <a:pPr algn="ctr"/>
            <a:endParaRPr lang="en-GB" sz="1600" b="1" dirty="0">
              <a:solidFill>
                <a:schemeClr val="tx1"/>
              </a:solidFill>
            </a:endParaRPr>
          </a:p>
          <a:p>
            <a:pPr algn="ctr"/>
            <a:r>
              <a:rPr lang="en-GB" sz="1600" b="1" dirty="0">
                <a:solidFill>
                  <a:schemeClr val="tx1"/>
                </a:solidFill>
              </a:rPr>
              <a:t>Time</a:t>
            </a:r>
          </a:p>
          <a:p>
            <a:pPr algn="ctr"/>
            <a:r>
              <a:rPr lang="en-GB" sz="1600" dirty="0">
                <a:solidFill>
                  <a:schemeClr val="tx1"/>
                </a:solidFill>
              </a:rPr>
              <a:t>Telling the time – o clock and half past, analogue and digital clocks, minute and hour hand </a:t>
            </a:r>
            <a:endParaRPr lang="en-GB" sz="2000" dirty="0">
              <a:solidFill>
                <a:schemeClr val="tx1"/>
              </a:solidFill>
            </a:endParaRPr>
          </a:p>
        </p:txBody>
      </p:sp>
      <p:sp>
        <p:nvSpPr>
          <p:cNvPr id="12" name="Rectangle: Rounded Corners 11">
            <a:extLst>
              <a:ext uri="{FF2B5EF4-FFF2-40B4-BE49-F238E27FC236}">
                <a16:creationId xmlns:a16="http://schemas.microsoft.com/office/drawing/2014/main" id="{90CFC3D1-2978-DB01-2024-E87FFEB4E7E0}"/>
              </a:ext>
            </a:extLst>
          </p:cNvPr>
          <p:cNvSpPr/>
          <p:nvPr/>
        </p:nvSpPr>
        <p:spPr>
          <a:xfrm>
            <a:off x="250879" y="4687463"/>
            <a:ext cx="3759464" cy="4632511"/>
          </a:xfrm>
          <a:prstGeom prst="roundRect">
            <a:avLst/>
          </a:prstGeom>
          <a:solidFill>
            <a:srgbClr val="C3D3B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STEM</a:t>
            </a:r>
          </a:p>
          <a:p>
            <a:pPr algn="ctr"/>
            <a:endParaRPr lang="en-GB" sz="1600" b="1" dirty="0">
              <a:solidFill>
                <a:schemeClr val="tx1"/>
              </a:solidFill>
            </a:endParaRPr>
          </a:p>
          <a:p>
            <a:pPr algn="ctr"/>
            <a:r>
              <a:rPr lang="en-GB" sz="1600" b="1" dirty="0">
                <a:solidFill>
                  <a:schemeClr val="tx1"/>
                </a:solidFill>
              </a:rPr>
              <a:t>Science – finding and sorting </a:t>
            </a:r>
          </a:p>
          <a:p>
            <a:pPr algn="ctr"/>
            <a:r>
              <a:rPr lang="en-GB" sz="1600" dirty="0">
                <a:solidFill>
                  <a:schemeClr val="tx1"/>
                </a:solidFill>
              </a:rPr>
              <a:t>Explore and sort materials – panning for precious stones </a:t>
            </a:r>
          </a:p>
          <a:p>
            <a:pPr algn="ctr"/>
            <a:endParaRPr lang="en-GB" sz="1600" dirty="0">
              <a:solidFill>
                <a:schemeClr val="tx1"/>
              </a:solidFill>
            </a:endParaRPr>
          </a:p>
          <a:p>
            <a:pPr algn="ctr"/>
            <a:r>
              <a:rPr lang="en-GB" sz="1600" b="1" dirty="0">
                <a:solidFill>
                  <a:schemeClr val="tx1"/>
                </a:solidFill>
              </a:rPr>
              <a:t>DT – </a:t>
            </a:r>
            <a:r>
              <a:rPr lang="en-GB" sz="1600" dirty="0">
                <a:solidFill>
                  <a:schemeClr val="tx1"/>
                </a:solidFill>
              </a:rPr>
              <a:t>Make a stone age ager axe from natural materials </a:t>
            </a:r>
          </a:p>
          <a:p>
            <a:pPr algn="ctr"/>
            <a:r>
              <a:rPr lang="en-GB" sz="1600" dirty="0">
                <a:solidFill>
                  <a:schemeClr val="tx1"/>
                </a:solidFill>
              </a:rPr>
              <a:t>Tin foil iron age jewellery </a:t>
            </a:r>
          </a:p>
          <a:p>
            <a:pPr algn="ctr"/>
            <a:r>
              <a:rPr lang="en-GB" sz="1600" dirty="0">
                <a:solidFill>
                  <a:schemeClr val="tx1"/>
                </a:solidFill>
              </a:rPr>
              <a:t>Bronze age weaving </a:t>
            </a:r>
          </a:p>
          <a:p>
            <a:pPr algn="ctr"/>
            <a:endParaRPr lang="en-GB" sz="1600" dirty="0">
              <a:solidFill>
                <a:schemeClr val="tx1"/>
              </a:solidFill>
            </a:endParaRPr>
          </a:p>
          <a:p>
            <a:pPr marL="285750" indent="-285750" algn="ctr">
              <a:buFont typeface="Arial" panose="020B0604020202020204" pitchFamily="34" charset="0"/>
              <a:buChar char="•"/>
            </a:pPr>
            <a:r>
              <a:rPr lang="en-GB" sz="1600" b="1" dirty="0">
                <a:solidFill>
                  <a:schemeClr val="tx1"/>
                </a:solidFill>
              </a:rPr>
              <a:t>Computing – The internet </a:t>
            </a:r>
          </a:p>
          <a:p>
            <a:pPr marL="285750" indent="-285750" algn="ctr">
              <a:buFont typeface="Arial" panose="020B0604020202020204" pitchFamily="34" charset="0"/>
              <a:buChar char="•"/>
            </a:pPr>
            <a:r>
              <a:rPr lang="en-GB" sz="1600" dirty="0">
                <a:solidFill>
                  <a:schemeClr val="tx1"/>
                </a:solidFill>
              </a:rPr>
              <a:t>Searching – what do we use the internet for, how do we search using key words?</a:t>
            </a:r>
          </a:p>
          <a:p>
            <a:pPr algn="ctr"/>
            <a:endParaRPr lang="en-GB" sz="2000" dirty="0">
              <a:solidFill>
                <a:schemeClr val="tx1"/>
              </a:solidFill>
            </a:endParaRPr>
          </a:p>
        </p:txBody>
      </p:sp>
      <p:sp>
        <p:nvSpPr>
          <p:cNvPr id="13" name="Rectangle: Rounded Corners 12">
            <a:extLst>
              <a:ext uri="{FF2B5EF4-FFF2-40B4-BE49-F238E27FC236}">
                <a16:creationId xmlns:a16="http://schemas.microsoft.com/office/drawing/2014/main" id="{F1607A09-50F5-BB28-CCC7-D0EEEFDE00FE}"/>
              </a:ext>
            </a:extLst>
          </p:cNvPr>
          <p:cNvSpPr/>
          <p:nvPr/>
        </p:nvSpPr>
        <p:spPr>
          <a:xfrm>
            <a:off x="8760655" y="433450"/>
            <a:ext cx="3759464" cy="5672382"/>
          </a:xfrm>
          <a:prstGeom prst="roundRect">
            <a:avLst/>
          </a:prstGeom>
          <a:solidFill>
            <a:srgbClr val="BDDDF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b="1" dirty="0">
              <a:solidFill>
                <a:schemeClr val="tx1"/>
              </a:solidFill>
            </a:endParaRPr>
          </a:p>
          <a:p>
            <a:pPr algn="ctr"/>
            <a:r>
              <a:rPr lang="en-GB" sz="1600" b="1" dirty="0">
                <a:solidFill>
                  <a:schemeClr val="tx1"/>
                </a:solidFill>
              </a:rPr>
              <a:t>Communication, Language and Literacy – Narrative information</a:t>
            </a:r>
          </a:p>
          <a:p>
            <a:pPr algn="ctr"/>
            <a:r>
              <a:rPr lang="en-GB" sz="1600" b="1" dirty="0">
                <a:solidFill>
                  <a:schemeClr val="tx1"/>
                </a:solidFill>
              </a:rPr>
              <a:t>Books</a:t>
            </a:r>
          </a:p>
          <a:p>
            <a:pPr algn="ctr"/>
            <a:r>
              <a:rPr lang="en-GB" sz="1200" dirty="0">
                <a:solidFill>
                  <a:schemeClr val="tx1"/>
                </a:solidFill>
              </a:rPr>
              <a:t>- How the </a:t>
            </a:r>
            <a:r>
              <a:rPr lang="en-GB" sz="1200" dirty="0" err="1">
                <a:solidFill>
                  <a:schemeClr val="tx1"/>
                </a:solidFill>
              </a:rPr>
              <a:t>Borks</a:t>
            </a:r>
            <a:r>
              <a:rPr lang="en-GB" sz="1200" dirty="0">
                <a:solidFill>
                  <a:schemeClr val="tx1"/>
                </a:solidFill>
              </a:rPr>
              <a:t> became, Moth, Life </a:t>
            </a:r>
          </a:p>
          <a:p>
            <a:pPr algn="ctr">
              <a:lnSpc>
                <a:spcPct val="107000"/>
              </a:lnSpc>
            </a:pPr>
            <a:r>
              <a:rPr lang="en-GB" sz="1400" b="1" dirty="0">
                <a:solidFill>
                  <a:schemeClr val="tx1"/>
                </a:solidFill>
                <a:latin typeface="Calibri Light" panose="020F0302020204030204" pitchFamily="34" charset="0"/>
                <a:ea typeface="Calibri" panose="020F0502020204030204" pitchFamily="34" charset="0"/>
              </a:rPr>
              <a:t>Speaking and listening </a:t>
            </a:r>
          </a:p>
          <a:p>
            <a:pPr algn="ctr">
              <a:lnSpc>
                <a:spcPct val="107000"/>
              </a:lnSpc>
            </a:pPr>
            <a:r>
              <a:rPr lang="en-GB" sz="1400" dirty="0">
                <a:solidFill>
                  <a:schemeClr val="tx1"/>
                </a:solidFill>
                <a:latin typeface="Calibri Light" panose="020F0302020204030204" pitchFamily="34" charset="0"/>
                <a:ea typeface="Calibri" panose="020F0502020204030204" pitchFamily="34" charset="0"/>
              </a:rPr>
              <a:t>Using words, signs and symbols to ask what, who, where, when and how questions, </a:t>
            </a:r>
          </a:p>
          <a:p>
            <a:pPr algn="ctr"/>
            <a:r>
              <a:rPr lang="en-GB" sz="1400" b="1" dirty="0">
                <a:solidFill>
                  <a:schemeClr val="tx1"/>
                </a:solidFill>
              </a:rPr>
              <a:t>Reading – </a:t>
            </a:r>
          </a:p>
          <a:p>
            <a:pPr algn="ctr"/>
            <a:r>
              <a:rPr lang="en-GB" sz="1400" dirty="0">
                <a:solidFill>
                  <a:schemeClr val="tx1"/>
                </a:solidFill>
              </a:rPr>
              <a:t>Engaging and responding to longer stories, learn about tense, asking questions about texts, Learn about and begin to use connectives. </a:t>
            </a:r>
          </a:p>
          <a:p>
            <a:pPr algn="ctr"/>
            <a:r>
              <a:rPr lang="en-GB" sz="1400" dirty="0">
                <a:solidFill>
                  <a:schemeClr val="tx1"/>
                </a:solidFill>
              </a:rPr>
              <a:t>Linking events I stories to real life experiences. </a:t>
            </a:r>
          </a:p>
          <a:p>
            <a:pPr algn="ctr"/>
            <a:r>
              <a:rPr lang="en-GB" sz="1400" b="1" dirty="0">
                <a:solidFill>
                  <a:schemeClr val="tx1"/>
                </a:solidFill>
              </a:rPr>
              <a:t>Writing -  </a:t>
            </a:r>
          </a:p>
          <a:p>
            <a:pPr algn="ctr"/>
            <a:r>
              <a:rPr lang="en-GB" sz="1200" dirty="0">
                <a:solidFill>
                  <a:schemeClr val="tx1"/>
                </a:solidFill>
              </a:rPr>
              <a:t>Retelling class texts to build familiarity, </a:t>
            </a:r>
          </a:p>
          <a:p>
            <a:pPr algn="ctr"/>
            <a:r>
              <a:rPr lang="en-GB" sz="1200" dirty="0">
                <a:solidFill>
                  <a:schemeClr val="tx1"/>
                </a:solidFill>
              </a:rPr>
              <a:t>Making predictions </a:t>
            </a:r>
          </a:p>
          <a:p>
            <a:pPr algn="ctr"/>
            <a:r>
              <a:rPr lang="en-GB" sz="1200" dirty="0">
                <a:solidFill>
                  <a:schemeClr val="tx1"/>
                </a:solidFill>
              </a:rPr>
              <a:t>What is a clause? Beginning to understand </a:t>
            </a:r>
          </a:p>
          <a:p>
            <a:pPr algn="ctr"/>
            <a:r>
              <a:rPr lang="en-GB" sz="1200" dirty="0">
                <a:solidFill>
                  <a:schemeClr val="tx1"/>
                </a:solidFill>
              </a:rPr>
              <a:t>Accessing digital print</a:t>
            </a:r>
          </a:p>
          <a:p>
            <a:pPr algn="ctr"/>
            <a:r>
              <a:rPr lang="en-GB" sz="1200" dirty="0">
                <a:solidFill>
                  <a:schemeClr val="tx1"/>
                </a:solidFill>
              </a:rPr>
              <a:t>Forming letters and copy writing </a:t>
            </a:r>
          </a:p>
          <a:p>
            <a:pPr algn="ctr"/>
            <a:r>
              <a:rPr lang="en-GB" sz="1200" dirty="0">
                <a:solidFill>
                  <a:schemeClr val="tx1"/>
                </a:solidFill>
              </a:rPr>
              <a:t>Using and as a connective </a:t>
            </a:r>
          </a:p>
          <a:p>
            <a:pPr algn="ctr"/>
            <a:r>
              <a:rPr lang="en-GB" sz="1200" dirty="0">
                <a:solidFill>
                  <a:schemeClr val="tx1"/>
                </a:solidFill>
              </a:rPr>
              <a:t>Using capitals and full stops </a:t>
            </a:r>
          </a:p>
          <a:p>
            <a:pPr algn="ctr"/>
            <a:r>
              <a:rPr lang="en-GB" sz="1200" dirty="0">
                <a:solidFill>
                  <a:schemeClr val="tx1"/>
                </a:solidFill>
              </a:rPr>
              <a:t>Building accuracy. </a:t>
            </a:r>
          </a:p>
          <a:p>
            <a:pPr algn="ctr"/>
            <a:r>
              <a:rPr lang="en-GB" sz="1200" dirty="0">
                <a:solidFill>
                  <a:schemeClr val="tx1"/>
                </a:solidFill>
              </a:rPr>
              <a:t>Categorising words – nouns, adjectives, verbs </a:t>
            </a:r>
          </a:p>
          <a:p>
            <a:pPr algn="ctr"/>
            <a:r>
              <a:rPr lang="en-GB" sz="1200" dirty="0">
                <a:solidFill>
                  <a:schemeClr val="tx1"/>
                </a:solidFill>
              </a:rPr>
              <a:t>Suffixes</a:t>
            </a:r>
          </a:p>
          <a:p>
            <a:pPr algn="ctr"/>
            <a:r>
              <a:rPr lang="en-GB" sz="1200" dirty="0">
                <a:solidFill>
                  <a:schemeClr val="tx1"/>
                </a:solidFill>
              </a:rPr>
              <a:t>Syllables. </a:t>
            </a:r>
          </a:p>
          <a:p>
            <a:pPr algn="ctr"/>
            <a:r>
              <a:rPr lang="en-GB" sz="1050" dirty="0">
                <a:solidFill>
                  <a:schemeClr val="tx1"/>
                </a:solidFill>
              </a:rPr>
              <a:t> </a:t>
            </a:r>
            <a:r>
              <a:rPr lang="en-GB" sz="1200" b="1" dirty="0">
                <a:solidFill>
                  <a:schemeClr val="tx1"/>
                </a:solidFill>
              </a:rPr>
              <a:t> </a:t>
            </a:r>
          </a:p>
        </p:txBody>
      </p:sp>
      <p:sp>
        <p:nvSpPr>
          <p:cNvPr id="14" name="Rectangle: Rounded Corners 13">
            <a:extLst>
              <a:ext uri="{FF2B5EF4-FFF2-40B4-BE49-F238E27FC236}">
                <a16:creationId xmlns:a16="http://schemas.microsoft.com/office/drawing/2014/main" id="{4208D9DF-6F91-3F14-FB55-805611F7CA49}"/>
              </a:ext>
            </a:extLst>
          </p:cNvPr>
          <p:cNvSpPr/>
          <p:nvPr/>
        </p:nvSpPr>
        <p:spPr>
          <a:xfrm>
            <a:off x="8813191" y="6282813"/>
            <a:ext cx="3829210" cy="3150299"/>
          </a:xfrm>
          <a:prstGeom prst="roundRect">
            <a:avLst/>
          </a:prstGeom>
          <a:solidFill>
            <a:srgbClr val="C4A8B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400" b="1" dirty="0">
              <a:solidFill>
                <a:schemeClr val="tx1"/>
              </a:solidFill>
            </a:endParaRPr>
          </a:p>
          <a:p>
            <a:pPr algn="ctr"/>
            <a:r>
              <a:rPr lang="en-GB" sz="1600" b="1" dirty="0">
                <a:solidFill>
                  <a:schemeClr val="tx1"/>
                </a:solidFill>
              </a:rPr>
              <a:t>World Around Us</a:t>
            </a:r>
          </a:p>
          <a:p>
            <a:pPr algn="ctr"/>
            <a:r>
              <a:rPr lang="en-GB" sz="1600" dirty="0">
                <a:solidFill>
                  <a:schemeClr val="tx1"/>
                </a:solidFill>
              </a:rPr>
              <a:t>Study and compare the lives, diets, tools, jobs and homes of people in the Stone age, Bronze age and today </a:t>
            </a:r>
          </a:p>
          <a:p>
            <a:pPr algn="ctr"/>
            <a:r>
              <a:rPr lang="en-GB" sz="1600" dirty="0">
                <a:solidFill>
                  <a:schemeClr val="tx1"/>
                </a:solidFill>
              </a:rPr>
              <a:t>Iron age traders, what did they sell and where did they travel </a:t>
            </a:r>
          </a:p>
          <a:p>
            <a:pPr algn="ctr"/>
            <a:r>
              <a:rPr lang="en-GB" sz="1600" dirty="0">
                <a:solidFill>
                  <a:schemeClr val="tx1"/>
                </a:solidFill>
              </a:rPr>
              <a:t>Study prehistoric settlements near Kelford </a:t>
            </a:r>
          </a:p>
          <a:p>
            <a:pPr algn="ctr"/>
            <a:endParaRPr lang="en-GB" sz="1600" dirty="0">
              <a:solidFill>
                <a:schemeClr val="tx1"/>
              </a:solidFill>
            </a:endParaRPr>
          </a:p>
          <a:p>
            <a:pPr marL="171450" indent="-171450" algn="ctr">
              <a:buFont typeface="Arial" panose="020B0604020202020204" pitchFamily="34" charset="0"/>
              <a:buChar char="•"/>
            </a:pPr>
            <a:endParaRPr lang="en-GB" sz="1400" b="1" dirty="0">
              <a:solidFill>
                <a:schemeClr val="tx1"/>
              </a:solidFill>
            </a:endParaRPr>
          </a:p>
          <a:p>
            <a:pPr marL="171450" indent="-171450" algn="ctr">
              <a:buFont typeface="Arial" panose="020B0604020202020204" pitchFamily="34" charset="0"/>
              <a:buChar char="•"/>
            </a:pPr>
            <a:r>
              <a:rPr lang="en-GB" sz="1400" b="1" dirty="0">
                <a:solidFill>
                  <a:schemeClr val="tx1"/>
                </a:solidFill>
              </a:rPr>
              <a:t>RE – Christianity – Adam and Eve</a:t>
            </a:r>
            <a:endParaRPr lang="en-GB" sz="1400" dirty="0">
              <a:solidFill>
                <a:schemeClr val="tx1"/>
              </a:solidFill>
            </a:endParaRPr>
          </a:p>
          <a:p>
            <a:pPr marL="171450" indent="-171450" algn="ctr">
              <a:buFont typeface="Arial" panose="020B0604020202020204" pitchFamily="34" charset="0"/>
              <a:buChar char="•"/>
            </a:pPr>
            <a:endParaRPr lang="en-GB" sz="1200"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r>
              <a:rPr lang="en-GB" sz="1200" dirty="0">
                <a:solidFill>
                  <a:schemeClr val="tx1"/>
                </a:solidFill>
              </a:rPr>
              <a:t>. </a:t>
            </a:r>
          </a:p>
          <a:p>
            <a:pPr algn="ctr"/>
            <a:r>
              <a:rPr lang="en-GB" sz="1200" dirty="0">
                <a:solidFill>
                  <a:schemeClr val="tx1"/>
                </a:solidFill>
              </a:rPr>
              <a:t> </a:t>
            </a:r>
          </a:p>
          <a:p>
            <a:pPr algn="ctr"/>
            <a:endParaRPr lang="en-GB" b="1" dirty="0">
              <a:solidFill>
                <a:schemeClr val="tx1"/>
              </a:solidFill>
            </a:endParaRPr>
          </a:p>
        </p:txBody>
      </p:sp>
      <p:sp>
        <p:nvSpPr>
          <p:cNvPr id="15" name="Rectangle: Rounded Corners 14">
            <a:extLst>
              <a:ext uri="{FF2B5EF4-FFF2-40B4-BE49-F238E27FC236}">
                <a16:creationId xmlns:a16="http://schemas.microsoft.com/office/drawing/2014/main" id="{54FA1582-82EC-4BB9-7D9C-68D602EAC61E}"/>
              </a:ext>
            </a:extLst>
          </p:cNvPr>
          <p:cNvSpPr/>
          <p:nvPr/>
        </p:nvSpPr>
        <p:spPr>
          <a:xfrm>
            <a:off x="4164052" y="1717824"/>
            <a:ext cx="4473496" cy="2669335"/>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PSD – Growing and Changing</a:t>
            </a:r>
          </a:p>
          <a:p>
            <a:pPr algn="ctr"/>
            <a:r>
              <a:rPr lang="en-GB" sz="1400" dirty="0">
                <a:solidFill>
                  <a:schemeClr val="tx1"/>
                </a:solidFill>
              </a:rPr>
              <a:t>Create a class gallery showing how we have grown, this may include old vs new photos – how have we changed?</a:t>
            </a:r>
          </a:p>
          <a:p>
            <a:pPr algn="ctr"/>
            <a:r>
              <a:rPr lang="en-GB" sz="1400" dirty="0">
                <a:solidFill>
                  <a:schemeClr val="tx1"/>
                </a:solidFill>
              </a:rPr>
              <a:t>Discuss and set personal end of year targets for independence </a:t>
            </a:r>
          </a:p>
          <a:p>
            <a:pPr algn="ctr"/>
            <a:r>
              <a:rPr lang="en-GB" sz="1400" dirty="0">
                <a:solidFill>
                  <a:schemeClr val="tx1"/>
                </a:solidFill>
              </a:rPr>
              <a:t>Explore small clothes, baby toys, baby bath etc. Reflect on how pupils have grown </a:t>
            </a:r>
          </a:p>
          <a:p>
            <a:pPr algn="ctr"/>
            <a:r>
              <a:rPr lang="en-GB" sz="1400" dirty="0">
                <a:solidFill>
                  <a:schemeClr val="tx1"/>
                </a:solidFill>
              </a:rPr>
              <a:t>Sort differences between babies, children and adults. </a:t>
            </a:r>
          </a:p>
        </p:txBody>
      </p:sp>
      <p:sp>
        <p:nvSpPr>
          <p:cNvPr id="16" name="Rectangle: Rounded Corners 15">
            <a:extLst>
              <a:ext uri="{FF2B5EF4-FFF2-40B4-BE49-F238E27FC236}">
                <a16:creationId xmlns:a16="http://schemas.microsoft.com/office/drawing/2014/main" id="{4985CE64-50F6-8E76-2B73-43A027E543E5}"/>
              </a:ext>
            </a:extLst>
          </p:cNvPr>
          <p:cNvSpPr/>
          <p:nvPr/>
        </p:nvSpPr>
        <p:spPr>
          <a:xfrm>
            <a:off x="4133451" y="4426712"/>
            <a:ext cx="4473495" cy="2719778"/>
          </a:xfrm>
          <a:prstGeom prst="roundRect">
            <a:avLst/>
          </a:prstGeom>
          <a:solidFill>
            <a:srgbClr val="C5E5D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b="1" dirty="0">
              <a:solidFill>
                <a:schemeClr val="tx1"/>
              </a:solidFill>
            </a:endParaRPr>
          </a:p>
          <a:p>
            <a:pPr algn="ctr"/>
            <a:r>
              <a:rPr lang="en-GB" sz="1600" b="1" dirty="0">
                <a:solidFill>
                  <a:schemeClr val="tx1"/>
                </a:solidFill>
              </a:rPr>
              <a:t>Creative Arts</a:t>
            </a:r>
          </a:p>
          <a:p>
            <a:pPr marL="285750" indent="-285750" algn="ctr">
              <a:buFontTx/>
              <a:buChar char="-"/>
            </a:pPr>
            <a:r>
              <a:rPr lang="en-GB" sz="1600" dirty="0">
                <a:solidFill>
                  <a:schemeClr val="tx1"/>
                </a:solidFill>
              </a:rPr>
              <a:t>Cave paintings to represent pupils lives</a:t>
            </a:r>
          </a:p>
          <a:p>
            <a:pPr marL="285750" indent="-285750" algn="ctr">
              <a:buFontTx/>
              <a:buChar char="-"/>
            </a:pPr>
            <a:r>
              <a:rPr lang="en-GB" sz="1600" dirty="0">
                <a:solidFill>
                  <a:schemeClr val="tx1"/>
                </a:solidFill>
              </a:rPr>
              <a:t>Pottery – Stone age to Bronze age pots and vessels</a:t>
            </a:r>
          </a:p>
          <a:p>
            <a:pPr marL="285750" indent="-285750" algn="ctr">
              <a:buFontTx/>
              <a:buChar char="-"/>
            </a:pPr>
            <a:r>
              <a:rPr lang="en-GB" sz="1600" dirty="0">
                <a:solidFill>
                  <a:schemeClr val="tx1"/>
                </a:solidFill>
              </a:rPr>
              <a:t>Bronze age bead jewellery</a:t>
            </a:r>
          </a:p>
          <a:p>
            <a:pPr algn="ctr"/>
            <a:r>
              <a:rPr lang="en-GB" sz="1600" b="1" dirty="0">
                <a:solidFill>
                  <a:schemeClr val="tx1"/>
                </a:solidFill>
              </a:rPr>
              <a:t>-</a:t>
            </a:r>
            <a:r>
              <a:rPr lang="en-GB" sz="1600" dirty="0">
                <a:solidFill>
                  <a:schemeClr val="tx1"/>
                </a:solidFill>
              </a:rPr>
              <a:t>Learn about music and instruments from the stone and bronze age and create own percussion instruments from natural resources. </a:t>
            </a:r>
            <a:endParaRPr lang="en-GB" sz="1600" b="1" dirty="0">
              <a:solidFill>
                <a:schemeClr val="tx1"/>
              </a:solidFill>
            </a:endParaRPr>
          </a:p>
          <a:p>
            <a:pPr algn="ctr"/>
            <a:endParaRPr lang="en-GB" sz="1600" dirty="0">
              <a:solidFill>
                <a:schemeClr val="tx1"/>
              </a:solidFill>
            </a:endParaRPr>
          </a:p>
        </p:txBody>
      </p:sp>
      <p:sp>
        <p:nvSpPr>
          <p:cNvPr id="17" name="Rectangle: Rounded Corners 16">
            <a:extLst>
              <a:ext uri="{FF2B5EF4-FFF2-40B4-BE49-F238E27FC236}">
                <a16:creationId xmlns:a16="http://schemas.microsoft.com/office/drawing/2014/main" id="{3665B5B5-C23C-5FA6-5335-2F220C868BE2}"/>
              </a:ext>
            </a:extLst>
          </p:cNvPr>
          <p:cNvSpPr/>
          <p:nvPr/>
        </p:nvSpPr>
        <p:spPr>
          <a:xfrm>
            <a:off x="4133451" y="7186043"/>
            <a:ext cx="4504096" cy="2247069"/>
          </a:xfrm>
          <a:prstGeom prst="roundRect">
            <a:avLst/>
          </a:prstGeom>
          <a:solidFill>
            <a:srgbClr val="DAB8D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a:p>
            <a:pPr algn="ctr"/>
            <a:endParaRPr lang="en-GB" sz="1800" b="1" dirty="0">
              <a:solidFill>
                <a:schemeClr val="tx1"/>
              </a:solidFill>
            </a:endParaRPr>
          </a:p>
          <a:p>
            <a:pPr algn="ctr"/>
            <a:r>
              <a:rPr lang="en-GB" sz="1600" b="1" dirty="0">
                <a:solidFill>
                  <a:schemeClr val="tx1"/>
                </a:solidFill>
              </a:rPr>
              <a:t>Sensory &amp; Physical</a:t>
            </a:r>
          </a:p>
          <a:p>
            <a:pPr algn="ctr"/>
            <a:endParaRPr lang="en-GB" sz="1600" b="1" dirty="0">
              <a:solidFill>
                <a:schemeClr val="tx1"/>
              </a:solidFill>
            </a:endParaRPr>
          </a:p>
          <a:p>
            <a:pPr algn="ctr"/>
            <a:endParaRPr lang="en-GB" sz="1600" b="1" dirty="0">
              <a:solidFill>
                <a:schemeClr val="tx1"/>
              </a:solidFill>
            </a:endParaRPr>
          </a:p>
          <a:p>
            <a:pPr algn="ctr"/>
            <a:r>
              <a:rPr lang="en-GB" sz="1600" b="1" dirty="0">
                <a:solidFill>
                  <a:schemeClr val="tx1"/>
                </a:solidFill>
              </a:rPr>
              <a:t>Dance &amp; Gymnastics </a:t>
            </a:r>
          </a:p>
          <a:p>
            <a:pPr algn="ctr"/>
            <a:endParaRPr lang="en-GB" sz="1600" dirty="0">
              <a:solidFill>
                <a:schemeClr val="tx1"/>
              </a:solidFill>
            </a:endParaRPr>
          </a:p>
          <a:p>
            <a:pPr algn="ctr"/>
            <a:r>
              <a:rPr lang="en-GB" sz="1600" dirty="0">
                <a:solidFill>
                  <a:schemeClr val="tx1"/>
                </a:solidFill>
              </a:rPr>
              <a:t>Precision, control &amp; fluency</a:t>
            </a:r>
          </a:p>
          <a:p>
            <a:pPr algn="ctr"/>
            <a:r>
              <a:rPr lang="en-GB" sz="1600" dirty="0">
                <a:solidFill>
                  <a:schemeClr val="tx1"/>
                </a:solidFill>
              </a:rPr>
              <a:t>Direction, levels, speed</a:t>
            </a:r>
          </a:p>
          <a:p>
            <a:pPr algn="ctr"/>
            <a:r>
              <a:rPr lang="en-GB" sz="1600" dirty="0">
                <a:solidFill>
                  <a:schemeClr val="tx1"/>
                </a:solidFill>
              </a:rPr>
              <a:t>Performances – WWW/EBI</a:t>
            </a:r>
          </a:p>
          <a:p>
            <a:endParaRPr lang="en-GB" sz="1200" dirty="0">
              <a:solidFill>
                <a:schemeClr val="tx1"/>
              </a:solidFill>
            </a:endParaRPr>
          </a:p>
          <a:p>
            <a:pPr algn="ctr"/>
            <a:r>
              <a:rPr lang="en-GB" sz="1600" b="1" dirty="0">
                <a:solidFill>
                  <a:schemeClr val="tx1"/>
                </a:solidFill>
              </a:rPr>
              <a:t> </a:t>
            </a:r>
          </a:p>
        </p:txBody>
      </p:sp>
    </p:spTree>
    <p:extLst>
      <p:ext uri="{BB962C8B-B14F-4D97-AF65-F5344CB8AC3E}">
        <p14:creationId xmlns:p14="http://schemas.microsoft.com/office/powerpoint/2010/main" val="30245303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EFE1DAF6-3910-301F-5A5B-31E9894816D7}"/>
              </a:ext>
            </a:extLst>
          </p:cNvPr>
          <p:cNvSpPr>
            <a:spLocks noGrp="1"/>
          </p:cNvSpPr>
          <p:nvPr>
            <p:ph type="subTitle" idx="1"/>
          </p:nvPr>
        </p:nvSpPr>
        <p:spPr>
          <a:xfrm>
            <a:off x="4384813" y="168088"/>
            <a:ext cx="4031974" cy="1437460"/>
          </a:xfrm>
          <a:prstGeom prst="roundRect">
            <a:avLst/>
          </a:prstGeom>
          <a:solidFill>
            <a:srgbClr val="BDBCEA"/>
          </a:solidFill>
          <a:ln>
            <a:solidFill>
              <a:schemeClr val="tx1"/>
            </a:solidFill>
          </a:ln>
        </p:spPr>
        <p:txBody>
          <a:bodyPr>
            <a:normAutofit fontScale="92500" lnSpcReduction="10000"/>
          </a:bodyPr>
          <a:lstStyle/>
          <a:p>
            <a:r>
              <a:rPr lang="en-GB" b="1" dirty="0"/>
              <a:t>Evolution and Revolution</a:t>
            </a:r>
          </a:p>
          <a:p>
            <a:r>
              <a:rPr lang="en-GB" sz="2200" dirty="0"/>
              <a:t>Phase 3 – The Industrial Revolution</a:t>
            </a:r>
          </a:p>
        </p:txBody>
      </p:sp>
      <p:sp>
        <p:nvSpPr>
          <p:cNvPr id="11" name="Rectangle: Rounded Corners 10">
            <a:extLst>
              <a:ext uri="{FF2B5EF4-FFF2-40B4-BE49-F238E27FC236}">
                <a16:creationId xmlns:a16="http://schemas.microsoft.com/office/drawing/2014/main" id="{3BBFD9FA-500F-938D-CC32-011274B01D4B}"/>
              </a:ext>
            </a:extLst>
          </p:cNvPr>
          <p:cNvSpPr/>
          <p:nvPr/>
        </p:nvSpPr>
        <p:spPr>
          <a:xfrm>
            <a:off x="167742" y="422127"/>
            <a:ext cx="3759464" cy="4152198"/>
          </a:xfrm>
          <a:prstGeom prst="roundRect">
            <a:avLst/>
          </a:prstGeom>
          <a:solidFill>
            <a:schemeClr val="accent1">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solidFill>
                  <a:schemeClr val="tx1"/>
                </a:solidFill>
              </a:rPr>
              <a:t>Maths</a:t>
            </a:r>
          </a:p>
          <a:p>
            <a:pPr algn="ctr"/>
            <a:r>
              <a:rPr lang="en-GB" sz="1400" b="1" dirty="0">
                <a:solidFill>
                  <a:schemeClr val="tx1"/>
                </a:solidFill>
              </a:rPr>
              <a:t>Number</a:t>
            </a:r>
          </a:p>
          <a:p>
            <a:pPr algn="ctr"/>
            <a:r>
              <a:rPr lang="en-GB" sz="1400" b="1" dirty="0">
                <a:solidFill>
                  <a:schemeClr val="tx1"/>
                </a:solidFill>
              </a:rPr>
              <a:t>Number and place value </a:t>
            </a:r>
          </a:p>
          <a:p>
            <a:pPr algn="ctr"/>
            <a:r>
              <a:rPr lang="en-GB" sz="1400" dirty="0">
                <a:solidFill>
                  <a:schemeClr val="tx1"/>
                </a:solidFill>
              </a:rPr>
              <a:t>Counting in multiples in 50 and 100 building on knowledge of 5 and 10 x tables, finding missing numbers in sequences, comparing and ordering numbers to 1000 </a:t>
            </a:r>
          </a:p>
          <a:p>
            <a:pPr algn="ctr"/>
            <a:endParaRPr lang="en-GB" sz="1400" dirty="0">
              <a:solidFill>
                <a:schemeClr val="tx1"/>
              </a:solidFill>
            </a:endParaRPr>
          </a:p>
          <a:p>
            <a:pPr algn="ctr"/>
            <a:r>
              <a:rPr lang="en-GB" sz="1400" b="1" dirty="0">
                <a:solidFill>
                  <a:schemeClr val="tx1"/>
                </a:solidFill>
              </a:rPr>
              <a:t>Shape </a:t>
            </a:r>
          </a:p>
          <a:p>
            <a:pPr algn="ctr"/>
            <a:r>
              <a:rPr lang="en-GB" sz="1400" dirty="0">
                <a:solidFill>
                  <a:schemeClr val="tx1"/>
                </a:solidFill>
              </a:rPr>
              <a:t>Symmetry – finding Horizontal and parallel lines of symmetry </a:t>
            </a:r>
          </a:p>
          <a:p>
            <a:pPr algn="ctr"/>
            <a:endParaRPr lang="en-GB" sz="1400" dirty="0">
              <a:solidFill>
                <a:schemeClr val="tx1"/>
              </a:solidFill>
            </a:endParaRPr>
          </a:p>
          <a:p>
            <a:pPr algn="ctr"/>
            <a:r>
              <a:rPr lang="en-GB" sz="1400" b="1" dirty="0">
                <a:solidFill>
                  <a:schemeClr val="tx1"/>
                </a:solidFill>
              </a:rPr>
              <a:t>Time</a:t>
            </a:r>
          </a:p>
          <a:p>
            <a:pPr algn="ctr"/>
            <a:r>
              <a:rPr lang="en-GB" sz="1400" dirty="0">
                <a:solidFill>
                  <a:schemeClr val="tx1"/>
                </a:solidFill>
              </a:rPr>
              <a:t>Telling the time, quarter past and quarter to – analogue and digital clocks, minute and hour hand </a:t>
            </a:r>
          </a:p>
          <a:p>
            <a:pPr algn="ctr"/>
            <a:r>
              <a:rPr lang="en-GB" sz="1400" dirty="0">
                <a:solidFill>
                  <a:schemeClr val="tx1"/>
                </a:solidFill>
              </a:rPr>
              <a:t>Comparing and sequencing intervals of time e.g. journey to school vs school day. </a:t>
            </a:r>
          </a:p>
        </p:txBody>
      </p:sp>
      <p:sp>
        <p:nvSpPr>
          <p:cNvPr id="12" name="Rectangle: Rounded Corners 11">
            <a:extLst>
              <a:ext uri="{FF2B5EF4-FFF2-40B4-BE49-F238E27FC236}">
                <a16:creationId xmlns:a16="http://schemas.microsoft.com/office/drawing/2014/main" id="{90CFC3D1-2978-DB01-2024-E87FFEB4E7E0}"/>
              </a:ext>
            </a:extLst>
          </p:cNvPr>
          <p:cNvSpPr/>
          <p:nvPr/>
        </p:nvSpPr>
        <p:spPr>
          <a:xfrm>
            <a:off x="250879" y="4687463"/>
            <a:ext cx="3759464" cy="4632511"/>
          </a:xfrm>
          <a:prstGeom prst="roundRect">
            <a:avLst/>
          </a:prstGeom>
          <a:solidFill>
            <a:srgbClr val="C3D3B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STEM</a:t>
            </a:r>
          </a:p>
          <a:p>
            <a:pPr algn="ctr"/>
            <a:endParaRPr lang="en-GB" sz="1600" b="1" dirty="0">
              <a:solidFill>
                <a:schemeClr val="tx1"/>
              </a:solidFill>
            </a:endParaRPr>
          </a:p>
          <a:p>
            <a:pPr algn="ctr"/>
            <a:r>
              <a:rPr lang="en-GB" sz="1600" b="1" dirty="0">
                <a:solidFill>
                  <a:schemeClr val="tx1"/>
                </a:solidFill>
              </a:rPr>
              <a:t>Science – Rocks </a:t>
            </a:r>
          </a:p>
          <a:p>
            <a:pPr algn="ctr"/>
            <a:r>
              <a:rPr lang="en-GB" sz="1600" dirty="0">
                <a:solidFill>
                  <a:schemeClr val="tx1"/>
                </a:solidFill>
              </a:rPr>
              <a:t>Recap materials and their properties </a:t>
            </a:r>
          </a:p>
          <a:p>
            <a:pPr algn="ctr"/>
            <a:r>
              <a:rPr lang="en-GB" sz="1600" dirty="0">
                <a:solidFill>
                  <a:schemeClr val="tx1"/>
                </a:solidFill>
              </a:rPr>
              <a:t>Explore Igneous and Sedimentary rocks, create own sedimentary rocks. </a:t>
            </a:r>
          </a:p>
          <a:p>
            <a:pPr algn="ctr"/>
            <a:r>
              <a:rPr lang="en-GB" sz="1600" dirty="0">
                <a:solidFill>
                  <a:schemeClr val="tx1"/>
                </a:solidFill>
              </a:rPr>
              <a:t>Explore metamorphic rocks and make own metamorphic rocks with wax and tin foil </a:t>
            </a:r>
          </a:p>
          <a:p>
            <a:pPr algn="ctr"/>
            <a:r>
              <a:rPr lang="en-GB" sz="1600" b="1" dirty="0">
                <a:solidFill>
                  <a:schemeClr val="tx1"/>
                </a:solidFill>
              </a:rPr>
              <a:t>DT</a:t>
            </a:r>
          </a:p>
          <a:p>
            <a:pPr algn="ctr"/>
            <a:r>
              <a:rPr lang="en-GB" sz="1600" dirty="0">
                <a:solidFill>
                  <a:schemeClr val="tx1"/>
                </a:solidFill>
              </a:rPr>
              <a:t>Exploring simple mechanisms – pulleys levers and axels – STEM building challenges </a:t>
            </a:r>
            <a:endParaRPr lang="en-GB" sz="1600" b="1" dirty="0">
              <a:solidFill>
                <a:schemeClr val="tx1"/>
              </a:solidFill>
            </a:endParaRPr>
          </a:p>
          <a:p>
            <a:pPr marL="285750" indent="-285750" algn="ctr">
              <a:buFont typeface="Arial" panose="020B0604020202020204" pitchFamily="34" charset="0"/>
              <a:buChar char="•"/>
            </a:pPr>
            <a:r>
              <a:rPr lang="en-GB" sz="1600" b="1" dirty="0">
                <a:solidFill>
                  <a:schemeClr val="tx1"/>
                </a:solidFill>
              </a:rPr>
              <a:t>Computing – The internet </a:t>
            </a:r>
          </a:p>
          <a:p>
            <a:pPr marL="285750" indent="-285750" algn="ctr">
              <a:buFont typeface="Arial" panose="020B0604020202020204" pitchFamily="34" charset="0"/>
              <a:buChar char="•"/>
            </a:pPr>
            <a:r>
              <a:rPr lang="en-GB" sz="1600" dirty="0">
                <a:solidFill>
                  <a:schemeClr val="tx1"/>
                </a:solidFill>
              </a:rPr>
              <a:t>Using the internet to find/research quiz answers, </a:t>
            </a:r>
          </a:p>
          <a:p>
            <a:pPr algn="ctr"/>
            <a:endParaRPr lang="en-GB" sz="2000" dirty="0">
              <a:solidFill>
                <a:schemeClr val="tx1"/>
              </a:solidFill>
            </a:endParaRPr>
          </a:p>
        </p:txBody>
      </p:sp>
      <p:sp>
        <p:nvSpPr>
          <p:cNvPr id="13" name="Rectangle: Rounded Corners 12">
            <a:extLst>
              <a:ext uri="{FF2B5EF4-FFF2-40B4-BE49-F238E27FC236}">
                <a16:creationId xmlns:a16="http://schemas.microsoft.com/office/drawing/2014/main" id="{F1607A09-50F5-BB28-CCC7-D0EEEFDE00FE}"/>
              </a:ext>
            </a:extLst>
          </p:cNvPr>
          <p:cNvSpPr/>
          <p:nvPr/>
        </p:nvSpPr>
        <p:spPr>
          <a:xfrm>
            <a:off x="8760655" y="433450"/>
            <a:ext cx="3759464" cy="5672382"/>
          </a:xfrm>
          <a:prstGeom prst="roundRect">
            <a:avLst/>
          </a:prstGeom>
          <a:solidFill>
            <a:srgbClr val="BDDDF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a:p>
            <a:pPr algn="ctr"/>
            <a:endParaRPr lang="en-GB" sz="1200" b="1" dirty="0">
              <a:solidFill>
                <a:schemeClr val="tx1"/>
              </a:solidFill>
            </a:endParaRPr>
          </a:p>
          <a:p>
            <a:pPr algn="ctr"/>
            <a:r>
              <a:rPr lang="en-GB" sz="1600" b="1" dirty="0">
                <a:solidFill>
                  <a:schemeClr val="tx1"/>
                </a:solidFill>
              </a:rPr>
              <a:t>Communication, Language and Literacy – Narrative information</a:t>
            </a:r>
          </a:p>
          <a:p>
            <a:pPr algn="ctr"/>
            <a:r>
              <a:rPr lang="en-GB" sz="1600" b="1" dirty="0">
                <a:solidFill>
                  <a:schemeClr val="tx1"/>
                </a:solidFill>
              </a:rPr>
              <a:t>Books</a:t>
            </a:r>
          </a:p>
          <a:p>
            <a:pPr algn="ctr">
              <a:lnSpc>
                <a:spcPct val="107000"/>
              </a:lnSpc>
            </a:pPr>
            <a:r>
              <a:rPr lang="en-GB" sz="1400" dirty="0">
                <a:solidFill>
                  <a:schemeClr val="tx1"/>
                </a:solidFill>
                <a:latin typeface="Calibri Light" panose="020F0302020204030204" pitchFamily="34" charset="0"/>
                <a:ea typeface="Calibri" panose="020F0502020204030204" pitchFamily="34" charset="0"/>
              </a:rPr>
              <a:t>The story of life, Our family tree, how to be a revolutionary </a:t>
            </a:r>
          </a:p>
          <a:p>
            <a:pPr algn="ctr">
              <a:lnSpc>
                <a:spcPct val="107000"/>
              </a:lnSpc>
            </a:pPr>
            <a:r>
              <a:rPr lang="en-GB" sz="1400" b="1" dirty="0">
                <a:solidFill>
                  <a:schemeClr val="tx1"/>
                </a:solidFill>
                <a:latin typeface="Calibri Light" panose="020F0302020204030204" pitchFamily="34" charset="0"/>
                <a:ea typeface="Calibri" panose="020F0502020204030204" pitchFamily="34" charset="0"/>
              </a:rPr>
              <a:t>Speaking and listening </a:t>
            </a:r>
          </a:p>
          <a:p>
            <a:pPr algn="ctr">
              <a:lnSpc>
                <a:spcPct val="107000"/>
              </a:lnSpc>
            </a:pPr>
            <a:r>
              <a:rPr lang="en-GB" sz="1400" dirty="0">
                <a:solidFill>
                  <a:schemeClr val="tx1"/>
                </a:solidFill>
                <a:latin typeface="Calibri Light" panose="020F0302020204030204" pitchFamily="34" charset="0"/>
                <a:ea typeface="Calibri" panose="020F0502020204030204" pitchFamily="34" charset="0"/>
              </a:rPr>
              <a:t>Retelling stories using narrative language, using dictionaries and building vocab, varying detail for audience </a:t>
            </a:r>
          </a:p>
          <a:p>
            <a:pPr algn="ctr"/>
            <a:r>
              <a:rPr lang="en-GB" sz="1400" b="1" dirty="0">
                <a:solidFill>
                  <a:schemeClr val="tx1"/>
                </a:solidFill>
              </a:rPr>
              <a:t>Reading – </a:t>
            </a:r>
          </a:p>
          <a:p>
            <a:pPr algn="ctr"/>
            <a:r>
              <a:rPr lang="en-GB" sz="1400" dirty="0">
                <a:solidFill>
                  <a:schemeClr val="tx1"/>
                </a:solidFill>
              </a:rPr>
              <a:t>Discussing the meaning of words, clauses and reoccurring language in books. </a:t>
            </a:r>
          </a:p>
          <a:p>
            <a:pPr algn="ctr"/>
            <a:r>
              <a:rPr lang="en-GB" sz="1400" dirty="0">
                <a:solidFill>
                  <a:schemeClr val="tx1"/>
                </a:solidFill>
              </a:rPr>
              <a:t>Dictionary and thesaurus skills</a:t>
            </a:r>
          </a:p>
          <a:p>
            <a:pPr algn="ctr"/>
            <a:r>
              <a:rPr lang="en-GB" sz="1400" dirty="0">
                <a:solidFill>
                  <a:schemeClr val="tx1"/>
                </a:solidFill>
              </a:rPr>
              <a:t>Synonyms and </a:t>
            </a:r>
            <a:r>
              <a:rPr lang="en-GB" sz="1400" dirty="0" err="1">
                <a:solidFill>
                  <a:schemeClr val="tx1"/>
                </a:solidFill>
              </a:rPr>
              <a:t>Antonymns</a:t>
            </a:r>
            <a:r>
              <a:rPr lang="en-GB" sz="1400" dirty="0">
                <a:solidFill>
                  <a:schemeClr val="tx1"/>
                </a:solidFill>
              </a:rPr>
              <a:t> </a:t>
            </a:r>
          </a:p>
          <a:p>
            <a:pPr algn="ctr"/>
            <a:r>
              <a:rPr lang="en-GB" sz="1400" b="1" dirty="0">
                <a:solidFill>
                  <a:schemeClr val="tx1"/>
                </a:solidFill>
              </a:rPr>
              <a:t>Writing -  </a:t>
            </a:r>
          </a:p>
          <a:p>
            <a:pPr algn="ctr"/>
            <a:r>
              <a:rPr lang="en-GB" sz="1400" dirty="0">
                <a:solidFill>
                  <a:schemeClr val="tx1"/>
                </a:solidFill>
              </a:rPr>
              <a:t>Adding prefixes and suffices </a:t>
            </a:r>
          </a:p>
          <a:p>
            <a:pPr algn="ctr"/>
            <a:r>
              <a:rPr lang="en-GB" sz="1400" dirty="0">
                <a:solidFill>
                  <a:schemeClr val="tx1"/>
                </a:solidFill>
              </a:rPr>
              <a:t>Using apostrophes for contractions, possessions and omission </a:t>
            </a:r>
          </a:p>
          <a:p>
            <a:pPr algn="ctr"/>
            <a:r>
              <a:rPr lang="en-GB" sz="1400" dirty="0">
                <a:solidFill>
                  <a:schemeClr val="tx1"/>
                </a:solidFill>
              </a:rPr>
              <a:t>Using Capitals for different purposes</a:t>
            </a:r>
          </a:p>
          <a:p>
            <a:pPr algn="ctr"/>
            <a:r>
              <a:rPr lang="en-GB" sz="1400" dirty="0">
                <a:solidFill>
                  <a:schemeClr val="tx1"/>
                </a:solidFill>
              </a:rPr>
              <a:t>Homophones and near homophones. </a:t>
            </a:r>
          </a:p>
          <a:p>
            <a:pPr algn="ctr"/>
            <a:r>
              <a:rPr lang="en-GB" sz="1400" dirty="0">
                <a:solidFill>
                  <a:schemeClr val="tx1"/>
                </a:solidFill>
              </a:rPr>
              <a:t>Understanding punctuation </a:t>
            </a:r>
          </a:p>
          <a:p>
            <a:pPr algn="ctr"/>
            <a:r>
              <a:rPr lang="en-GB" sz="1400" dirty="0">
                <a:solidFill>
                  <a:schemeClr val="tx1"/>
                </a:solidFill>
              </a:rPr>
              <a:t>Writing rehearsed sentences </a:t>
            </a:r>
          </a:p>
          <a:p>
            <a:pPr algn="ctr"/>
            <a:r>
              <a:rPr lang="en-GB" sz="1400" dirty="0">
                <a:solidFill>
                  <a:schemeClr val="tx1"/>
                </a:solidFill>
              </a:rPr>
              <a:t>Organising writing – appropriate to genre </a:t>
            </a:r>
          </a:p>
          <a:p>
            <a:pPr algn="ctr"/>
            <a:r>
              <a:rPr lang="en-GB" sz="1200" dirty="0">
                <a:solidFill>
                  <a:schemeClr val="tx1"/>
                </a:solidFill>
              </a:rPr>
              <a:t> </a:t>
            </a:r>
            <a:r>
              <a:rPr lang="en-GB" sz="1600" b="1" dirty="0">
                <a:solidFill>
                  <a:schemeClr val="tx1"/>
                </a:solidFill>
              </a:rPr>
              <a:t> </a:t>
            </a:r>
          </a:p>
        </p:txBody>
      </p:sp>
      <p:sp>
        <p:nvSpPr>
          <p:cNvPr id="14" name="Rectangle: Rounded Corners 13">
            <a:extLst>
              <a:ext uri="{FF2B5EF4-FFF2-40B4-BE49-F238E27FC236}">
                <a16:creationId xmlns:a16="http://schemas.microsoft.com/office/drawing/2014/main" id="{4208D9DF-6F91-3F14-FB55-805611F7CA49}"/>
              </a:ext>
            </a:extLst>
          </p:cNvPr>
          <p:cNvSpPr/>
          <p:nvPr/>
        </p:nvSpPr>
        <p:spPr>
          <a:xfrm>
            <a:off x="8813191" y="6210795"/>
            <a:ext cx="3829210" cy="3222317"/>
          </a:xfrm>
          <a:prstGeom prst="roundRect">
            <a:avLst/>
          </a:prstGeom>
          <a:solidFill>
            <a:srgbClr val="C4A8B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endParaRPr lang="en-GB" sz="1400" b="1" dirty="0">
              <a:solidFill>
                <a:schemeClr val="tx1"/>
              </a:solidFill>
            </a:endParaRPr>
          </a:p>
          <a:p>
            <a:pPr algn="ctr"/>
            <a:endParaRPr lang="en-GB" sz="1400" b="1" dirty="0">
              <a:solidFill>
                <a:schemeClr val="tx1"/>
              </a:solidFill>
            </a:endParaRPr>
          </a:p>
          <a:p>
            <a:pPr algn="ctr"/>
            <a:r>
              <a:rPr lang="en-GB" sz="1600" b="1" dirty="0">
                <a:solidFill>
                  <a:schemeClr val="tx1"/>
                </a:solidFill>
              </a:rPr>
              <a:t>World Around Us</a:t>
            </a:r>
          </a:p>
          <a:p>
            <a:pPr algn="ctr"/>
            <a:r>
              <a:rPr lang="en-GB" sz="1400" dirty="0">
                <a:solidFill>
                  <a:schemeClr val="tx1"/>
                </a:solidFill>
              </a:rPr>
              <a:t>What was the Industrial revolution, when was it and why was it important</a:t>
            </a:r>
          </a:p>
          <a:p>
            <a:pPr algn="ctr"/>
            <a:r>
              <a:rPr lang="en-GB" sz="1400" dirty="0">
                <a:solidFill>
                  <a:schemeClr val="tx1"/>
                </a:solidFill>
              </a:rPr>
              <a:t>Inventions of the Industrial revolution</a:t>
            </a:r>
          </a:p>
          <a:p>
            <a:pPr algn="ctr"/>
            <a:r>
              <a:rPr lang="en-GB" sz="1400" dirty="0">
                <a:solidFill>
                  <a:schemeClr val="tx1"/>
                </a:solidFill>
              </a:rPr>
              <a:t>Study and learn about Sheffield’s Little Mesters </a:t>
            </a:r>
          </a:p>
          <a:p>
            <a:pPr algn="ctr"/>
            <a:r>
              <a:rPr lang="en-GB" sz="1400" dirty="0">
                <a:solidFill>
                  <a:schemeClr val="tx1"/>
                </a:solidFill>
              </a:rPr>
              <a:t>Population Growth during the revolution </a:t>
            </a:r>
          </a:p>
          <a:p>
            <a:pPr algn="ctr"/>
            <a:r>
              <a:rPr lang="en-GB" sz="1400" dirty="0">
                <a:solidFill>
                  <a:schemeClr val="tx1"/>
                </a:solidFill>
              </a:rPr>
              <a:t>How did Sheffield change during the revolution.  </a:t>
            </a:r>
          </a:p>
          <a:p>
            <a:pPr marL="171450" indent="-171450" algn="ctr">
              <a:buFont typeface="Arial" panose="020B0604020202020204" pitchFamily="34" charset="0"/>
              <a:buChar char="•"/>
            </a:pPr>
            <a:endParaRPr lang="en-GB" sz="1400" b="1" dirty="0">
              <a:solidFill>
                <a:schemeClr val="tx1"/>
              </a:solidFill>
            </a:endParaRPr>
          </a:p>
          <a:p>
            <a:pPr marL="171450" indent="-171450" algn="ctr">
              <a:buFont typeface="Arial" panose="020B0604020202020204" pitchFamily="34" charset="0"/>
              <a:buChar char="•"/>
            </a:pPr>
            <a:r>
              <a:rPr lang="en-GB" sz="1400" b="1" dirty="0">
                <a:solidFill>
                  <a:schemeClr val="tx1"/>
                </a:solidFill>
              </a:rPr>
              <a:t>RE – Christianity – </a:t>
            </a:r>
            <a:r>
              <a:rPr lang="en-GB" sz="1400" dirty="0">
                <a:solidFill>
                  <a:schemeClr val="tx1"/>
                </a:solidFill>
              </a:rPr>
              <a:t>the good Samaritan </a:t>
            </a:r>
          </a:p>
          <a:p>
            <a:pPr marL="171450" indent="-171450" algn="ctr">
              <a:buFont typeface="Arial" panose="020B0604020202020204" pitchFamily="34" charset="0"/>
              <a:buChar char="•"/>
            </a:pPr>
            <a:endParaRPr lang="en-GB" sz="1200" dirty="0">
              <a:solidFill>
                <a:schemeClr val="tx1"/>
              </a:solidFill>
            </a:endParaRPr>
          </a:p>
          <a:p>
            <a:pPr algn="ctr"/>
            <a:endParaRPr lang="en-GB" sz="1600" b="1" dirty="0">
              <a:solidFill>
                <a:schemeClr val="tx1"/>
              </a:solidFill>
            </a:endParaRPr>
          </a:p>
          <a:p>
            <a:pPr algn="ctr"/>
            <a:endParaRPr lang="en-GB" sz="1600" b="1" dirty="0">
              <a:solidFill>
                <a:schemeClr val="tx1"/>
              </a:solidFill>
            </a:endParaRPr>
          </a:p>
          <a:p>
            <a:pPr algn="ctr"/>
            <a:r>
              <a:rPr lang="en-GB" sz="1200" dirty="0">
                <a:solidFill>
                  <a:schemeClr val="tx1"/>
                </a:solidFill>
              </a:rPr>
              <a:t>. </a:t>
            </a:r>
          </a:p>
          <a:p>
            <a:pPr algn="ctr"/>
            <a:r>
              <a:rPr lang="en-GB" sz="1200" dirty="0">
                <a:solidFill>
                  <a:schemeClr val="tx1"/>
                </a:solidFill>
              </a:rPr>
              <a:t> </a:t>
            </a:r>
          </a:p>
          <a:p>
            <a:pPr algn="ctr"/>
            <a:endParaRPr lang="en-GB" b="1" dirty="0">
              <a:solidFill>
                <a:schemeClr val="tx1"/>
              </a:solidFill>
            </a:endParaRPr>
          </a:p>
        </p:txBody>
      </p:sp>
      <p:sp>
        <p:nvSpPr>
          <p:cNvPr id="15" name="Rectangle: Rounded Corners 14">
            <a:extLst>
              <a:ext uri="{FF2B5EF4-FFF2-40B4-BE49-F238E27FC236}">
                <a16:creationId xmlns:a16="http://schemas.microsoft.com/office/drawing/2014/main" id="{54FA1582-82EC-4BB9-7D9C-68D602EAC61E}"/>
              </a:ext>
            </a:extLst>
          </p:cNvPr>
          <p:cNvSpPr/>
          <p:nvPr/>
        </p:nvSpPr>
        <p:spPr>
          <a:xfrm>
            <a:off x="4164052" y="1717824"/>
            <a:ext cx="4473496" cy="2669335"/>
          </a:xfrm>
          <a:prstGeom prst="roundRect">
            <a:avLst/>
          </a:prstGeom>
          <a:solidFill>
            <a:schemeClr val="accent1">
              <a:lumMod val="40000"/>
              <a:lumOff val="6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600" b="1" dirty="0">
                <a:solidFill>
                  <a:schemeClr val="tx1"/>
                </a:solidFill>
              </a:rPr>
              <a:t>PSD – Growing and Changing</a:t>
            </a:r>
          </a:p>
          <a:p>
            <a:pPr algn="ctr"/>
            <a:r>
              <a:rPr lang="en-GB" sz="1400" dirty="0">
                <a:solidFill>
                  <a:schemeClr val="tx1"/>
                </a:solidFill>
              </a:rPr>
              <a:t>Create timelines with pupils, showing them as babies, in primary school and now, how have they changed, discuss how they may look as adults, what would they like to do when they grow up – role play – time machines. </a:t>
            </a:r>
          </a:p>
          <a:p>
            <a:pPr algn="ctr"/>
            <a:r>
              <a:rPr lang="en-GB" sz="1400" dirty="0">
                <a:solidFill>
                  <a:schemeClr val="tx1"/>
                </a:solidFill>
              </a:rPr>
              <a:t>Explore growing older, how do people change as they grow </a:t>
            </a:r>
          </a:p>
          <a:p>
            <a:pPr algn="ctr"/>
            <a:r>
              <a:rPr lang="en-GB" sz="1400" dirty="0">
                <a:solidFill>
                  <a:schemeClr val="tx1"/>
                </a:solidFill>
              </a:rPr>
              <a:t>Create class fact file showcasing what is similar and different about pupils in class. </a:t>
            </a:r>
            <a:endParaRPr lang="en-GB" sz="1200" dirty="0">
              <a:solidFill>
                <a:schemeClr val="tx1"/>
              </a:solidFill>
            </a:endParaRPr>
          </a:p>
        </p:txBody>
      </p:sp>
      <p:sp>
        <p:nvSpPr>
          <p:cNvPr id="16" name="Rectangle: Rounded Corners 15">
            <a:extLst>
              <a:ext uri="{FF2B5EF4-FFF2-40B4-BE49-F238E27FC236}">
                <a16:creationId xmlns:a16="http://schemas.microsoft.com/office/drawing/2014/main" id="{4985CE64-50F6-8E76-2B73-43A027E543E5}"/>
              </a:ext>
            </a:extLst>
          </p:cNvPr>
          <p:cNvSpPr/>
          <p:nvPr/>
        </p:nvSpPr>
        <p:spPr>
          <a:xfrm>
            <a:off x="4133451" y="4426712"/>
            <a:ext cx="4473495" cy="2719778"/>
          </a:xfrm>
          <a:prstGeom prst="roundRect">
            <a:avLst/>
          </a:prstGeom>
          <a:solidFill>
            <a:srgbClr val="C5E5DB"/>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b="1" dirty="0">
              <a:solidFill>
                <a:schemeClr val="tx1"/>
              </a:solidFill>
            </a:endParaRPr>
          </a:p>
          <a:p>
            <a:pPr algn="ctr"/>
            <a:r>
              <a:rPr lang="en-GB" sz="1600" b="1" dirty="0">
                <a:solidFill>
                  <a:schemeClr val="tx1"/>
                </a:solidFill>
              </a:rPr>
              <a:t>Creative Arts</a:t>
            </a:r>
          </a:p>
          <a:p>
            <a:pPr marL="285750" indent="-285750" algn="ctr">
              <a:buFontTx/>
              <a:buChar char="-"/>
            </a:pPr>
            <a:r>
              <a:rPr lang="en-GB" sz="1600" dirty="0">
                <a:solidFill>
                  <a:schemeClr val="tx1"/>
                </a:solidFill>
              </a:rPr>
              <a:t>Artist study- JMW Turner – study and critique art from the Industrial Revolution </a:t>
            </a:r>
          </a:p>
          <a:p>
            <a:pPr marL="285750" indent="-285750" algn="ctr">
              <a:buFontTx/>
              <a:buChar char="-"/>
            </a:pPr>
            <a:r>
              <a:rPr lang="en-GB" sz="1600" dirty="0">
                <a:solidFill>
                  <a:schemeClr val="tx1"/>
                </a:solidFill>
              </a:rPr>
              <a:t>Pencil and charcoal cityscapes – factories and smoke </a:t>
            </a:r>
          </a:p>
          <a:p>
            <a:pPr marL="285750" indent="-285750" algn="ctr">
              <a:buFontTx/>
              <a:buChar char="-"/>
            </a:pPr>
            <a:r>
              <a:rPr lang="en-GB" sz="1600" dirty="0">
                <a:solidFill>
                  <a:schemeClr val="tx1"/>
                </a:solidFill>
              </a:rPr>
              <a:t>Create 3D Models of an industrial city using junk modelling </a:t>
            </a:r>
          </a:p>
          <a:p>
            <a:pPr marL="285750" indent="-285750" algn="ctr">
              <a:buFontTx/>
              <a:buChar char="-"/>
            </a:pPr>
            <a:r>
              <a:rPr lang="en-GB" sz="1600" dirty="0">
                <a:solidFill>
                  <a:schemeClr val="tx1"/>
                </a:solidFill>
              </a:rPr>
              <a:t>Music of the industrial revolution – listen, critique and compose. </a:t>
            </a:r>
          </a:p>
          <a:p>
            <a:pPr algn="ctr"/>
            <a:endParaRPr lang="en-GB" sz="1600" b="1" dirty="0">
              <a:solidFill>
                <a:schemeClr val="tx1"/>
              </a:solidFill>
            </a:endParaRPr>
          </a:p>
          <a:p>
            <a:pPr algn="ctr"/>
            <a:endParaRPr lang="en-GB" sz="1600" dirty="0">
              <a:solidFill>
                <a:schemeClr val="tx1"/>
              </a:solidFill>
            </a:endParaRPr>
          </a:p>
        </p:txBody>
      </p:sp>
      <p:sp>
        <p:nvSpPr>
          <p:cNvPr id="17" name="Rectangle: Rounded Corners 16">
            <a:extLst>
              <a:ext uri="{FF2B5EF4-FFF2-40B4-BE49-F238E27FC236}">
                <a16:creationId xmlns:a16="http://schemas.microsoft.com/office/drawing/2014/main" id="{3665B5B5-C23C-5FA6-5335-2F220C868BE2}"/>
              </a:ext>
            </a:extLst>
          </p:cNvPr>
          <p:cNvSpPr/>
          <p:nvPr/>
        </p:nvSpPr>
        <p:spPr>
          <a:xfrm>
            <a:off x="4133451" y="7186043"/>
            <a:ext cx="4504096" cy="2247069"/>
          </a:xfrm>
          <a:prstGeom prst="roundRect">
            <a:avLst/>
          </a:prstGeom>
          <a:solidFill>
            <a:srgbClr val="DAB8D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600" b="1" dirty="0">
              <a:solidFill>
                <a:schemeClr val="tx1"/>
              </a:solidFill>
            </a:endParaRPr>
          </a:p>
          <a:p>
            <a:pPr algn="ctr"/>
            <a:endParaRPr lang="en-GB" sz="1800" b="1" dirty="0">
              <a:solidFill>
                <a:schemeClr val="tx1"/>
              </a:solidFill>
            </a:endParaRPr>
          </a:p>
          <a:p>
            <a:pPr algn="ctr"/>
            <a:r>
              <a:rPr lang="en-GB" sz="1600" b="1" dirty="0">
                <a:solidFill>
                  <a:schemeClr val="tx1"/>
                </a:solidFill>
              </a:rPr>
              <a:t>Sensory &amp; Physical</a:t>
            </a:r>
          </a:p>
          <a:p>
            <a:pPr algn="ctr"/>
            <a:r>
              <a:rPr lang="en-GB" sz="1600" b="1" dirty="0">
                <a:solidFill>
                  <a:schemeClr val="tx1"/>
                </a:solidFill>
              </a:rPr>
              <a:t>Dance &amp; Trampolining </a:t>
            </a:r>
          </a:p>
          <a:p>
            <a:pPr algn="ctr"/>
            <a:r>
              <a:rPr lang="en-GB" sz="1200" dirty="0">
                <a:solidFill>
                  <a:schemeClr val="tx1"/>
                </a:solidFill>
              </a:rPr>
              <a:t>Experience a variety of action songs from across the decades</a:t>
            </a:r>
          </a:p>
          <a:p>
            <a:pPr algn="ctr"/>
            <a:r>
              <a:rPr lang="en-GB" sz="1200" dirty="0">
                <a:solidFill>
                  <a:schemeClr val="tx1"/>
                </a:solidFill>
              </a:rPr>
              <a:t>Select &amp; combine movement ideas</a:t>
            </a:r>
          </a:p>
          <a:p>
            <a:pPr algn="ctr"/>
            <a:r>
              <a:rPr lang="en-GB" sz="1200" dirty="0">
                <a:solidFill>
                  <a:schemeClr val="tx1"/>
                </a:solidFill>
              </a:rPr>
              <a:t>Body control &amp; tension</a:t>
            </a:r>
          </a:p>
          <a:p>
            <a:pPr algn="ctr"/>
            <a:r>
              <a:rPr lang="en-GB" sz="1200" dirty="0">
                <a:solidFill>
                  <a:schemeClr val="tx1"/>
                </a:solidFill>
              </a:rPr>
              <a:t>Accuracy of movement</a:t>
            </a:r>
          </a:p>
          <a:p>
            <a:pPr algn="ctr"/>
            <a:r>
              <a:rPr lang="en-GB" sz="1200" dirty="0">
                <a:solidFill>
                  <a:schemeClr val="tx1"/>
                </a:solidFill>
              </a:rPr>
              <a:t>Beat patterns </a:t>
            </a:r>
          </a:p>
          <a:p>
            <a:pPr algn="ctr"/>
            <a:r>
              <a:rPr lang="en-GB" sz="1200" dirty="0">
                <a:solidFill>
                  <a:schemeClr val="tx1"/>
                </a:solidFill>
              </a:rPr>
              <a:t>WWW/EBI</a:t>
            </a:r>
          </a:p>
          <a:p>
            <a:pPr algn="ctr"/>
            <a:endParaRPr lang="en-GB" sz="1600" b="1" dirty="0">
              <a:solidFill>
                <a:schemeClr val="tx1"/>
              </a:solidFill>
            </a:endParaRPr>
          </a:p>
          <a:p>
            <a:endParaRPr lang="en-GB" sz="1200" dirty="0">
              <a:solidFill>
                <a:schemeClr val="tx1"/>
              </a:solidFill>
            </a:endParaRPr>
          </a:p>
          <a:p>
            <a:pPr algn="ctr"/>
            <a:r>
              <a:rPr lang="en-GB" sz="1600" b="1" dirty="0">
                <a:solidFill>
                  <a:schemeClr val="tx1"/>
                </a:solidFill>
              </a:rPr>
              <a:t> </a:t>
            </a:r>
          </a:p>
        </p:txBody>
      </p:sp>
    </p:spTree>
    <p:extLst>
      <p:ext uri="{BB962C8B-B14F-4D97-AF65-F5344CB8AC3E}">
        <p14:creationId xmlns:p14="http://schemas.microsoft.com/office/powerpoint/2010/main" val="219341623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3680</TotalTime>
  <Words>1314</Words>
  <Application>Microsoft Office PowerPoint</Application>
  <PresentationFormat>A3 Paper (297x420 mm)</PresentationFormat>
  <Paragraphs>258</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Haag</dc:creator>
  <cp:lastModifiedBy>Carl Haag (Kelford)</cp:lastModifiedBy>
  <cp:revision>82</cp:revision>
  <cp:lastPrinted>2023-10-10T14:33:00Z</cp:lastPrinted>
  <dcterms:created xsi:type="dcterms:W3CDTF">2023-05-08T09:32:29Z</dcterms:created>
  <dcterms:modified xsi:type="dcterms:W3CDTF">2025-09-22T20:10:09Z</dcterms:modified>
</cp:coreProperties>
</file>