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media/image3.jpg" ContentType="image/jpeg"/>
  <Override PartName="/ppt/media/image4.jpg" ContentType="image/jpeg"/>
  <Override PartName="/ppt/media/image5.jpg" ContentType="image/jpeg"/>
  <Override PartName="/ppt/media/image6.jpg" ContentType="image/jpeg"/>
  <Override PartName="/ppt/media/image7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jpeg"/>
  <Override PartName="/ppt/media/image12.jpg" ContentType="image/jpeg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7" r:id="rId5"/>
  </p:sldIdLst>
  <p:sldSz cx="10693400" cy="151257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5A4"/>
    <a:srgbClr val="ED6E4F"/>
    <a:srgbClr val="E8B463"/>
    <a:srgbClr val="124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E216A6-A60A-447B-A602-D9F7A690ED2C}" v="1" dt="2024-08-14T10:21:14.73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3"/>
  </p:normalViewPr>
  <p:slideViewPr>
    <p:cSldViewPr>
      <p:cViewPr varScale="1">
        <p:scale>
          <a:sx n="48" d="100"/>
          <a:sy n="48" d="100"/>
        </p:scale>
        <p:origin x="3180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3">
            <a:extLst>
              <a:ext uri="{FF2B5EF4-FFF2-40B4-BE49-F238E27FC236}">
                <a16:creationId xmlns:a16="http://schemas.microsoft.com/office/drawing/2014/main" id="{8DDACBDB-6D4B-7E46-92A1-D678733C5166}"/>
              </a:ext>
            </a:extLst>
          </p:cNvPr>
          <p:cNvSpPr/>
          <p:nvPr userDrawn="1"/>
        </p:nvSpPr>
        <p:spPr>
          <a:xfrm>
            <a:off x="7994519" y="457184"/>
            <a:ext cx="2119366" cy="8596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E7924D7A-B8F8-254B-817B-278BAACD5E40}"/>
              </a:ext>
            </a:extLst>
          </p:cNvPr>
          <p:cNvSpPr txBox="1"/>
          <p:nvPr userDrawn="1"/>
        </p:nvSpPr>
        <p:spPr>
          <a:xfrm>
            <a:off x="615999" y="1681312"/>
            <a:ext cx="4676775" cy="351378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60"/>
              </a:spcBef>
            </a:pPr>
            <a:r>
              <a:rPr sz="1400" b="1" spc="-5" dirty="0">
                <a:solidFill>
                  <a:srgbClr val="ED6E4F"/>
                </a:solidFill>
                <a:latin typeface="Lato"/>
                <a:cs typeface="Lato"/>
              </a:rPr>
              <a:t>Vision</a:t>
            </a:r>
            <a:r>
              <a:rPr sz="1400" b="1" spc="-10" dirty="0">
                <a:solidFill>
                  <a:srgbClr val="ED6E4F"/>
                </a:solidFill>
                <a:latin typeface="Lato"/>
                <a:cs typeface="Lato"/>
              </a:rPr>
              <a:t> Statement</a:t>
            </a:r>
            <a:endParaRPr sz="1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9" name="object 6">
            <a:extLst>
              <a:ext uri="{FF2B5EF4-FFF2-40B4-BE49-F238E27FC236}">
                <a16:creationId xmlns:a16="http://schemas.microsoft.com/office/drawing/2014/main" id="{5F2FBBE9-386E-404A-A160-83460E8DA111}"/>
              </a:ext>
            </a:extLst>
          </p:cNvPr>
          <p:cNvSpPr/>
          <p:nvPr userDrawn="1"/>
        </p:nvSpPr>
        <p:spPr>
          <a:xfrm>
            <a:off x="488950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7">
            <a:extLst>
              <a:ext uri="{FF2B5EF4-FFF2-40B4-BE49-F238E27FC236}">
                <a16:creationId xmlns:a16="http://schemas.microsoft.com/office/drawing/2014/main" id="{E3FF1E5F-EA17-674F-B636-6F36327B8D6B}"/>
              </a:ext>
            </a:extLst>
          </p:cNvPr>
          <p:cNvSpPr/>
          <p:nvPr userDrawn="1"/>
        </p:nvSpPr>
        <p:spPr>
          <a:xfrm>
            <a:off x="708113" y="2878898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0" y="0"/>
                </a:moveTo>
                <a:lnTo>
                  <a:pt x="4638294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8">
            <a:extLst>
              <a:ext uri="{FF2B5EF4-FFF2-40B4-BE49-F238E27FC236}">
                <a16:creationId xmlns:a16="http://schemas.microsoft.com/office/drawing/2014/main" id="{458B1C4B-4686-8D4C-9C4A-A7127A9AF675}"/>
              </a:ext>
            </a:extLst>
          </p:cNvPr>
          <p:cNvSpPr/>
          <p:nvPr userDrawn="1"/>
        </p:nvSpPr>
        <p:spPr>
          <a:xfrm>
            <a:off x="5503104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000C49C9-5A8D-A34D-A97C-BE2A2064162F}"/>
              </a:ext>
            </a:extLst>
          </p:cNvPr>
          <p:cNvSpPr/>
          <p:nvPr userDrawn="1"/>
        </p:nvSpPr>
        <p:spPr>
          <a:xfrm>
            <a:off x="645646" y="1711072"/>
            <a:ext cx="4638675" cy="0"/>
          </a:xfrm>
          <a:custGeom>
            <a:avLst/>
            <a:gdLst/>
            <a:ahLst/>
            <a:cxnLst/>
            <a:rect l="l" t="t" r="r" b="b"/>
            <a:pathLst>
              <a:path w="4638675">
                <a:moveTo>
                  <a:pt x="4638294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7670E8E9-DAC9-3145-A679-6897061A7D8D}"/>
              </a:ext>
            </a:extLst>
          </p:cNvPr>
          <p:cNvSpPr/>
          <p:nvPr userDrawn="1"/>
        </p:nvSpPr>
        <p:spPr>
          <a:xfrm>
            <a:off x="488950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0" y="0"/>
                </a:moveTo>
                <a:lnTo>
                  <a:pt x="0" y="88861"/>
                </a:lnTo>
                <a:lnTo>
                  <a:pt x="94221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1">
            <a:extLst>
              <a:ext uri="{FF2B5EF4-FFF2-40B4-BE49-F238E27FC236}">
                <a16:creationId xmlns:a16="http://schemas.microsoft.com/office/drawing/2014/main" id="{E26E02A2-F3E4-EE4B-AB62-C1E87863D051}"/>
              </a:ext>
            </a:extLst>
          </p:cNvPr>
          <p:cNvSpPr/>
          <p:nvPr userDrawn="1"/>
        </p:nvSpPr>
        <p:spPr>
          <a:xfrm>
            <a:off x="5408879" y="2790035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0" y="88861"/>
                </a:moveTo>
                <a:lnTo>
                  <a:pt x="94221" y="88861"/>
                </a:lnTo>
                <a:lnTo>
                  <a:pt x="94221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2">
            <a:extLst>
              <a:ext uri="{FF2B5EF4-FFF2-40B4-BE49-F238E27FC236}">
                <a16:creationId xmlns:a16="http://schemas.microsoft.com/office/drawing/2014/main" id="{CD2B2700-CEA8-B84C-8B04-80664C4527BD}"/>
              </a:ext>
            </a:extLst>
          </p:cNvPr>
          <p:cNvSpPr/>
          <p:nvPr userDrawn="1"/>
        </p:nvSpPr>
        <p:spPr>
          <a:xfrm>
            <a:off x="5408879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4" h="88900">
                <a:moveTo>
                  <a:pt x="94221" y="88861"/>
                </a:moveTo>
                <a:lnTo>
                  <a:pt x="94221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3">
            <a:extLst>
              <a:ext uri="{FF2B5EF4-FFF2-40B4-BE49-F238E27FC236}">
                <a16:creationId xmlns:a16="http://schemas.microsoft.com/office/drawing/2014/main" id="{09C6D168-F1B0-F543-8DA3-38535AACFF5B}"/>
              </a:ext>
            </a:extLst>
          </p:cNvPr>
          <p:cNvSpPr/>
          <p:nvPr userDrawn="1"/>
        </p:nvSpPr>
        <p:spPr>
          <a:xfrm>
            <a:off x="488950" y="1711069"/>
            <a:ext cx="94615" cy="88900"/>
          </a:xfrm>
          <a:custGeom>
            <a:avLst/>
            <a:gdLst/>
            <a:ahLst/>
            <a:cxnLst/>
            <a:rect l="l" t="t" r="r" b="b"/>
            <a:pathLst>
              <a:path w="94615" h="88900">
                <a:moveTo>
                  <a:pt x="94221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4">
            <a:extLst>
              <a:ext uri="{FF2B5EF4-FFF2-40B4-BE49-F238E27FC236}">
                <a16:creationId xmlns:a16="http://schemas.microsoft.com/office/drawing/2014/main" id="{7ACB79AF-354E-4247-A9A6-AAC2012E1987}"/>
              </a:ext>
            </a:extLst>
          </p:cNvPr>
          <p:cNvSpPr txBox="1"/>
          <p:nvPr userDrawn="1"/>
        </p:nvSpPr>
        <p:spPr>
          <a:xfrm>
            <a:off x="7251700" y="3120520"/>
            <a:ext cx="3948429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0510">
              <a:lnSpc>
                <a:spcPct val="100000"/>
              </a:lnSpc>
              <a:spcBef>
                <a:spcPts val="100"/>
              </a:spcBef>
            </a:pPr>
            <a:r>
              <a:rPr lang="en-GB" sz="2000" b="1" spc="-25" dirty="0">
                <a:solidFill>
                  <a:srgbClr val="FFFFFF"/>
                </a:solidFill>
                <a:latin typeface="Lato"/>
                <a:cs typeface="Lato"/>
              </a:rPr>
              <a:t>Support for Families</a:t>
            </a:r>
            <a:endParaRPr lang="en-GB" sz="2000" dirty="0">
              <a:latin typeface="Lato"/>
              <a:cs typeface="Lato"/>
            </a:endParaRPr>
          </a:p>
        </p:txBody>
      </p:sp>
      <p:sp>
        <p:nvSpPr>
          <p:cNvPr id="18" name="object 15">
            <a:extLst>
              <a:ext uri="{FF2B5EF4-FFF2-40B4-BE49-F238E27FC236}">
                <a16:creationId xmlns:a16="http://schemas.microsoft.com/office/drawing/2014/main" id="{47761EC7-FF61-124A-8F2D-F7976065E936}"/>
              </a:ext>
            </a:extLst>
          </p:cNvPr>
          <p:cNvSpPr txBox="1"/>
          <p:nvPr userDrawn="1"/>
        </p:nvSpPr>
        <p:spPr>
          <a:xfrm>
            <a:off x="0" y="3099184"/>
            <a:ext cx="657987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7200">
              <a:lnSpc>
                <a:spcPct val="100000"/>
              </a:lnSpc>
              <a:spcBef>
                <a:spcPts val="100"/>
              </a:spcBef>
            </a:pPr>
            <a:r>
              <a:rPr lang="en-US" sz="2000" b="1" spc="10" dirty="0">
                <a:solidFill>
                  <a:srgbClr val="FFFFFF"/>
                </a:solidFill>
                <a:latin typeface="Lato"/>
                <a:cs typeface="Lato"/>
              </a:rPr>
              <a:t>Key milestones and decision points</a:t>
            </a:r>
            <a:endParaRPr lang="en-GB" sz="2000" dirty="0">
              <a:latin typeface="Lato"/>
              <a:cs typeface="Lato"/>
            </a:endParaRPr>
          </a:p>
        </p:txBody>
      </p:sp>
      <p:sp>
        <p:nvSpPr>
          <p:cNvPr id="29" name="object 26">
            <a:extLst>
              <a:ext uri="{FF2B5EF4-FFF2-40B4-BE49-F238E27FC236}">
                <a16:creationId xmlns:a16="http://schemas.microsoft.com/office/drawing/2014/main" id="{1A0E5446-9813-E845-9137-779166FD706C}"/>
              </a:ext>
            </a:extLst>
          </p:cNvPr>
          <p:cNvSpPr txBox="1"/>
          <p:nvPr userDrawn="1"/>
        </p:nvSpPr>
        <p:spPr>
          <a:xfrm>
            <a:off x="7701982" y="1803449"/>
            <a:ext cx="889635" cy="926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ED6E4F"/>
                </a:solidFill>
                <a:latin typeface="Lato"/>
                <a:cs typeface="Lato"/>
              </a:rPr>
              <a:t>Contact:</a:t>
            </a:r>
            <a:endParaRPr sz="1400" dirty="0">
              <a:solidFill>
                <a:srgbClr val="ED6E4F"/>
              </a:solidFill>
              <a:latin typeface="Lato"/>
              <a:cs typeface="Lato"/>
            </a:endParaRPr>
          </a:p>
          <a:p>
            <a:pPr marL="12700" marR="5080">
              <a:lnSpc>
                <a:spcPct val="174700"/>
              </a:lnSpc>
            </a:pPr>
            <a:r>
              <a:rPr sz="1400" b="1" spc="-10" dirty="0">
                <a:solidFill>
                  <a:srgbClr val="ED6E4F"/>
                </a:solidFill>
                <a:latin typeface="Lato"/>
                <a:cs typeface="Lato"/>
              </a:rPr>
              <a:t>Email:  </a:t>
            </a:r>
            <a:r>
              <a:rPr sz="1400" b="1" spc="-170" dirty="0">
                <a:solidFill>
                  <a:srgbClr val="ED6E4F"/>
                </a:solidFill>
                <a:latin typeface="Lato"/>
                <a:cs typeface="Lato"/>
              </a:rPr>
              <a:t>T</a:t>
            </a:r>
            <a:r>
              <a:rPr sz="1400" b="1" dirty="0">
                <a:solidFill>
                  <a:srgbClr val="ED6E4F"/>
                </a:solidFill>
                <a:latin typeface="Lato"/>
                <a:cs typeface="Lato"/>
              </a:rPr>
              <a:t>elephone:</a:t>
            </a:r>
            <a:endParaRPr sz="14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0" name="object 27">
            <a:extLst>
              <a:ext uri="{FF2B5EF4-FFF2-40B4-BE49-F238E27FC236}">
                <a16:creationId xmlns:a16="http://schemas.microsoft.com/office/drawing/2014/main" id="{0AB46DDF-55E9-9A4D-9BA7-0A9A3395099D}"/>
              </a:ext>
            </a:extLst>
          </p:cNvPr>
          <p:cNvSpPr/>
          <p:nvPr userDrawn="1"/>
        </p:nvSpPr>
        <p:spPr>
          <a:xfrm>
            <a:off x="7574932" y="1914164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0"/>
                </a:moveTo>
                <a:lnTo>
                  <a:pt x="0" y="818756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28">
            <a:extLst>
              <a:ext uri="{FF2B5EF4-FFF2-40B4-BE49-F238E27FC236}">
                <a16:creationId xmlns:a16="http://schemas.microsoft.com/office/drawing/2014/main" id="{0F7521D8-CA1F-B044-ACDE-F84E803FF8D6}"/>
              </a:ext>
            </a:extLst>
          </p:cNvPr>
          <p:cNvSpPr/>
          <p:nvPr userDrawn="1"/>
        </p:nvSpPr>
        <p:spPr>
          <a:xfrm>
            <a:off x="7805442" y="2878900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0" y="0"/>
                </a:moveTo>
                <a:lnTo>
                  <a:pt x="2233345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29">
            <a:extLst>
              <a:ext uri="{FF2B5EF4-FFF2-40B4-BE49-F238E27FC236}">
                <a16:creationId xmlns:a16="http://schemas.microsoft.com/office/drawing/2014/main" id="{F9DF9EC5-765B-8B4C-BB4E-837A951A0061}"/>
              </a:ext>
            </a:extLst>
          </p:cNvPr>
          <p:cNvSpPr/>
          <p:nvPr userDrawn="1"/>
        </p:nvSpPr>
        <p:spPr>
          <a:xfrm>
            <a:off x="10203050" y="1857050"/>
            <a:ext cx="0" cy="819150"/>
          </a:xfrm>
          <a:custGeom>
            <a:avLst/>
            <a:gdLst/>
            <a:ahLst/>
            <a:cxnLst/>
            <a:rect l="l" t="t" r="r" b="b"/>
            <a:pathLst>
              <a:path h="819150">
                <a:moveTo>
                  <a:pt x="0" y="818756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0">
            <a:extLst>
              <a:ext uri="{FF2B5EF4-FFF2-40B4-BE49-F238E27FC236}">
                <a16:creationId xmlns:a16="http://schemas.microsoft.com/office/drawing/2014/main" id="{914C3517-02D7-1341-9FA3-B04AD04528E7}"/>
              </a:ext>
            </a:extLst>
          </p:cNvPr>
          <p:cNvSpPr/>
          <p:nvPr userDrawn="1"/>
        </p:nvSpPr>
        <p:spPr>
          <a:xfrm>
            <a:off x="7739193" y="1711072"/>
            <a:ext cx="2233930" cy="0"/>
          </a:xfrm>
          <a:custGeom>
            <a:avLst/>
            <a:gdLst/>
            <a:ahLst/>
            <a:cxnLst/>
            <a:rect l="l" t="t" r="r" b="b"/>
            <a:pathLst>
              <a:path w="2233929">
                <a:moveTo>
                  <a:pt x="2233345" y="0"/>
                </a:move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1">
            <a:extLst>
              <a:ext uri="{FF2B5EF4-FFF2-40B4-BE49-F238E27FC236}">
                <a16:creationId xmlns:a16="http://schemas.microsoft.com/office/drawing/2014/main" id="{52DA543E-D60B-8244-8363-3DE2EEB3267E}"/>
              </a:ext>
            </a:extLst>
          </p:cNvPr>
          <p:cNvSpPr/>
          <p:nvPr userDrawn="1"/>
        </p:nvSpPr>
        <p:spPr>
          <a:xfrm>
            <a:off x="757493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0"/>
                </a:moveTo>
                <a:lnTo>
                  <a:pt x="0" y="88861"/>
                </a:lnTo>
                <a:lnTo>
                  <a:pt x="98005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2">
            <a:extLst>
              <a:ext uri="{FF2B5EF4-FFF2-40B4-BE49-F238E27FC236}">
                <a16:creationId xmlns:a16="http://schemas.microsoft.com/office/drawing/2014/main" id="{3FD5DE39-AE5C-884E-BBE4-BA8EE2D9295D}"/>
              </a:ext>
            </a:extLst>
          </p:cNvPr>
          <p:cNvSpPr/>
          <p:nvPr userDrawn="1"/>
        </p:nvSpPr>
        <p:spPr>
          <a:xfrm>
            <a:off x="10105052" y="2790035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0" y="88861"/>
                </a:moveTo>
                <a:lnTo>
                  <a:pt x="97993" y="88861"/>
                </a:lnTo>
                <a:lnTo>
                  <a:pt x="97993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3">
            <a:extLst>
              <a:ext uri="{FF2B5EF4-FFF2-40B4-BE49-F238E27FC236}">
                <a16:creationId xmlns:a16="http://schemas.microsoft.com/office/drawing/2014/main" id="{10932660-EA21-B840-9D12-FA2607AF8DBA}"/>
              </a:ext>
            </a:extLst>
          </p:cNvPr>
          <p:cNvSpPr/>
          <p:nvPr userDrawn="1"/>
        </p:nvSpPr>
        <p:spPr>
          <a:xfrm>
            <a:off x="1010505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7993" y="88861"/>
                </a:moveTo>
                <a:lnTo>
                  <a:pt x="97993" y="0"/>
                </a:lnTo>
                <a:lnTo>
                  <a:pt x="0" y="0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4">
            <a:extLst>
              <a:ext uri="{FF2B5EF4-FFF2-40B4-BE49-F238E27FC236}">
                <a16:creationId xmlns:a16="http://schemas.microsoft.com/office/drawing/2014/main" id="{C296ED71-5553-2A46-A284-7A502BDFF6B2}"/>
              </a:ext>
            </a:extLst>
          </p:cNvPr>
          <p:cNvSpPr/>
          <p:nvPr userDrawn="1"/>
        </p:nvSpPr>
        <p:spPr>
          <a:xfrm>
            <a:off x="7574932" y="1711069"/>
            <a:ext cx="98425" cy="88900"/>
          </a:xfrm>
          <a:custGeom>
            <a:avLst/>
            <a:gdLst/>
            <a:ahLst/>
            <a:cxnLst/>
            <a:rect l="l" t="t" r="r" b="b"/>
            <a:pathLst>
              <a:path w="98425" h="88900">
                <a:moveTo>
                  <a:pt x="98005" y="0"/>
                </a:moveTo>
                <a:lnTo>
                  <a:pt x="0" y="0"/>
                </a:lnTo>
                <a:lnTo>
                  <a:pt x="0" y="88861"/>
                </a:lnTo>
              </a:path>
            </a:pathLst>
          </a:custGeom>
          <a:ln w="635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F0538BD-5E55-CF4F-B16D-AAB6F472BE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83465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B7975CAF-E46F-2146-A09B-05E42AB596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89865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D331935A-F3D2-7945-B4D2-75DD628133E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3465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14484511-6E0E-AE46-89B7-307003976A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89865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A8DF7AD-C705-1144-8217-65167262D29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83465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CAADAC6D-1E17-A047-ADAE-F1F33CE132B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54178" y="4175455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0E72D035-513B-B24A-B68A-A16D6D2961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160578" y="612993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D471BDEE-01BC-BB4F-B8C8-175B4A3AA4F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154178" y="812437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8" name="Text Placeholder 39">
            <a:extLst>
              <a:ext uri="{FF2B5EF4-FFF2-40B4-BE49-F238E27FC236}">
                <a16:creationId xmlns:a16="http://schemas.microsoft.com/office/drawing/2014/main" id="{807A3845-F846-9B49-9B9A-565E03FE991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160578" y="10199358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5F853164-F295-D248-9FA5-D775C8EBFF1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154178" y="12178664"/>
            <a:ext cx="3105150" cy="1209515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4A9AE2FF-71D1-C543-A641-0CCEC237D45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7740" y="2125789"/>
            <a:ext cx="4646575" cy="617389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1" name="Text Placeholder 39">
            <a:extLst>
              <a:ext uri="{FF2B5EF4-FFF2-40B4-BE49-F238E27FC236}">
                <a16:creationId xmlns:a16="http://schemas.microsoft.com/office/drawing/2014/main" id="{05EC7F9A-3A65-6440-A94C-115BAEC1686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671628" y="1875320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2" name="Text Placeholder 39">
            <a:extLst>
              <a:ext uri="{FF2B5EF4-FFF2-40B4-BE49-F238E27FC236}">
                <a16:creationId xmlns:a16="http://schemas.microsoft.com/office/drawing/2014/main" id="{2E36C075-057D-514E-8E2E-DE54F47EFB9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672238" y="2173358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E39C1BD3-A5B3-7B44-8846-FBEE60C3B4F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672238" y="2552887"/>
            <a:ext cx="1505530" cy="153888"/>
          </a:xfrm>
        </p:spPr>
        <p:txBody>
          <a:bodyPr/>
          <a:lstStyle>
            <a:lvl1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 sz="1000" b="0" i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GB" dirty="0"/>
              <a:t>Click to edit Master text</a:t>
            </a:r>
          </a:p>
        </p:txBody>
      </p:sp>
      <p:pic>
        <p:nvPicPr>
          <p:cNvPr id="60" name="Picture 59" descr="A picture containing lined, row, lot, couple&#10;&#10;Description automatically generated">
            <a:extLst>
              <a:ext uri="{FF2B5EF4-FFF2-40B4-BE49-F238E27FC236}">
                <a16:creationId xmlns:a16="http://schemas.microsoft.com/office/drawing/2014/main" id="{FBA999AD-8183-284D-A7F1-E764B4FBBD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" t="14782" r="-960" b="22053"/>
          <a:stretch/>
        </p:blipFill>
        <p:spPr>
          <a:xfrm>
            <a:off x="2914859" y="1494586"/>
            <a:ext cx="4489241" cy="13631114"/>
          </a:xfrm>
          <a:prstGeom prst="rect">
            <a:avLst/>
          </a:prstGeom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57411CA0-EC1D-1DC0-2576-D2EB0B23CDD9}"/>
              </a:ext>
            </a:extLst>
          </p:cNvPr>
          <p:cNvSpPr txBox="1"/>
          <p:nvPr userDrawn="1"/>
        </p:nvSpPr>
        <p:spPr>
          <a:xfrm>
            <a:off x="7259321" y="13788641"/>
            <a:ext cx="3018832" cy="889987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0" marR="5080">
              <a:lnSpc>
                <a:spcPts val="2200"/>
              </a:lnSpc>
              <a:spcBef>
                <a:spcPts val="340"/>
              </a:spcBef>
            </a:pPr>
            <a:r>
              <a:rPr lang="en-US" sz="2400" b="1" spc="-5" dirty="0">
                <a:solidFill>
                  <a:srgbClr val="525E93"/>
                </a:solidFill>
                <a:latin typeface="Lato"/>
                <a:cs typeface="Lato"/>
              </a:rPr>
              <a:t>Helping </a:t>
            </a:r>
            <a:r>
              <a:rPr lang="en-US" sz="2400" b="1" u="sng" spc="-5" dirty="0">
                <a:solidFill>
                  <a:schemeClr val="accent6"/>
                </a:solidFill>
                <a:latin typeface="Lato"/>
                <a:cs typeface="Lato"/>
              </a:rPr>
              <a:t>every</a:t>
            </a:r>
            <a:r>
              <a:rPr lang="en-US" sz="2400" b="1" spc="-5" dirty="0">
                <a:solidFill>
                  <a:srgbClr val="525E93"/>
                </a:solidFill>
                <a:latin typeface="Lato"/>
                <a:cs typeface="Lato"/>
              </a:rPr>
              <a:t> young person find their </a:t>
            </a:r>
            <a:r>
              <a:rPr lang="en-US" sz="2400" b="1" u="sng" spc="-5" dirty="0">
                <a:solidFill>
                  <a:srgbClr val="00A8A8"/>
                </a:solidFill>
                <a:latin typeface="Lato"/>
                <a:cs typeface="Lato"/>
              </a:rPr>
              <a:t>best</a:t>
            </a:r>
            <a:r>
              <a:rPr lang="en-US" sz="2400" b="1" spc="-5" dirty="0">
                <a:solidFill>
                  <a:srgbClr val="525E93"/>
                </a:solidFill>
                <a:latin typeface="Lato"/>
                <a:cs typeface="Lato"/>
              </a:rPr>
              <a:t> next step</a:t>
            </a:r>
            <a:endParaRPr lang="en-US" sz="2400" dirty="0">
              <a:solidFill>
                <a:srgbClr val="00A5A4"/>
              </a:solidFill>
              <a:latin typeface="Lato"/>
              <a:cs typeface="Lato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735" y="3064891"/>
            <a:ext cx="6579870" cy="414020"/>
          </a:xfrm>
          <a:custGeom>
            <a:avLst/>
            <a:gdLst/>
            <a:ahLst/>
            <a:cxnLst/>
            <a:rect l="l" t="t" r="r" b="b"/>
            <a:pathLst>
              <a:path w="6579870" h="414020">
                <a:moveTo>
                  <a:pt x="0" y="413994"/>
                </a:moveTo>
                <a:lnTo>
                  <a:pt x="6579501" y="413994"/>
                </a:lnTo>
                <a:lnTo>
                  <a:pt x="6579501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ED6E4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6743827" y="3077985"/>
            <a:ext cx="3948429" cy="414020"/>
          </a:xfrm>
          <a:custGeom>
            <a:avLst/>
            <a:gdLst/>
            <a:ahLst/>
            <a:cxnLst/>
            <a:rect l="l" t="t" r="r" b="b"/>
            <a:pathLst>
              <a:path w="3948429" h="414020">
                <a:moveTo>
                  <a:pt x="0" y="413994"/>
                </a:moveTo>
                <a:lnTo>
                  <a:pt x="3948176" y="413994"/>
                </a:lnTo>
                <a:lnTo>
                  <a:pt x="3948176" y="0"/>
                </a:lnTo>
                <a:lnTo>
                  <a:pt x="0" y="0"/>
                </a:lnTo>
                <a:lnTo>
                  <a:pt x="0" y="413994"/>
                </a:lnTo>
                <a:close/>
              </a:path>
            </a:pathLst>
          </a:custGeom>
          <a:solidFill>
            <a:srgbClr val="E8B463"/>
          </a:solidFill>
        </p:spPr>
        <p:txBody>
          <a:bodyPr wrap="square" lIns="0" tIns="0" rIns="0" bIns="0" rtlCol="0"/>
          <a:lstStyle/>
          <a:p>
            <a:endParaRPr>
              <a:solidFill>
                <a:srgbClr val="E8B463"/>
              </a:solidFill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0" y="1511986"/>
            <a:ext cx="10692130" cy="1566545"/>
          </a:xfrm>
          <a:custGeom>
            <a:avLst/>
            <a:gdLst/>
            <a:ahLst/>
            <a:cxnLst/>
            <a:rect l="l" t="t" r="r" b="b"/>
            <a:pathLst>
              <a:path w="10692130" h="1566545">
                <a:moveTo>
                  <a:pt x="0" y="1565998"/>
                </a:moveTo>
                <a:lnTo>
                  <a:pt x="10692003" y="1565998"/>
                </a:lnTo>
                <a:lnTo>
                  <a:pt x="10692003" y="0"/>
                </a:lnTo>
                <a:lnTo>
                  <a:pt x="0" y="0"/>
                </a:lnTo>
                <a:lnTo>
                  <a:pt x="0" y="1565998"/>
                </a:lnTo>
                <a:close/>
              </a:path>
            </a:pathLst>
          </a:custGeom>
          <a:solidFill>
            <a:srgbClr val="ED6E4F">
              <a:alpha val="29804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605028"/>
            <a:ext cx="9624060" cy="24201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3478911"/>
            <a:ext cx="9624060" cy="99829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14066901"/>
            <a:ext cx="3421888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7/16/2026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14066901"/>
            <a:ext cx="2459482" cy="7562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0864CE-0CA9-634B-A363-AAF8C8DAFE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70827" y="4471808"/>
            <a:ext cx="3105150" cy="1077218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Introduction to careers…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Develop employability skills through immersive experiences and play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Be aware that people have jobs and work in the local community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1D98A1-4D2E-7844-B4B6-29DD9E9D437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47877" y="6175518"/>
            <a:ext cx="3105150" cy="1600438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Developing careers aspirations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Introduction of the Career Achievement Profile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Identify own strengths and weaknesses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Describe ways to help in the community.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Develop an awareness of local </a:t>
            </a:r>
            <a:r>
              <a:rPr lang="en-US" sz="1200" dirty="0" err="1"/>
              <a:t>labour</a:t>
            </a:r>
            <a:r>
              <a:rPr lang="en-US" sz="1200" dirty="0"/>
              <a:t> market information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82A7FC-2914-0845-93F9-3E83B04255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5769" y="8308152"/>
            <a:ext cx="3105150" cy="2000548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Making informed decisions…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Explore future careers options based on skills and ability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Explore local employment/voluntary options through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Explain different ways you can be an active member of society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Explore progression routes post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Visit to colleges and Kelford Sixth form provisions in preparation for leaving Y11</a:t>
            </a:r>
          </a:p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125ACFC-62EF-3E45-9735-58A0C94A8AE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0097" y="11200016"/>
            <a:ext cx="3105150" cy="2215991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Developing skills for life…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Develop employability skills through real world experiences work related learning lessons, work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Develop understanding of local </a:t>
            </a:r>
            <a:r>
              <a:rPr lang="en-US" sz="1200" dirty="0" err="1"/>
              <a:t>labour</a:t>
            </a:r>
            <a:r>
              <a:rPr lang="en-US" sz="1200" dirty="0"/>
              <a:t> market information/ voluntary opportunities for after college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Develop knowledge on career/ further education pathways.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Visit to post 19 provisions- further education and social </a:t>
            </a:r>
            <a:r>
              <a:rPr lang="en-US" sz="1200"/>
              <a:t>care settings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9D8C5B9-C3CC-3A44-BBD3-9D9988CF40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281588" y="4311524"/>
            <a:ext cx="3105150" cy="738664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Employability skills taught throughout lessons, communication, independence, team work and building resilience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Visits to the local community.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F902F2D-6E69-0D42-817A-F99FD155E94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304870" y="6060474"/>
            <a:ext cx="3105150" cy="1292662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Questionnaire to students and families to gain views and aspirations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Employer encounters onsite through career events.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Onsite work experience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Careers taught through the wider curriculum.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3FA7922-A9A5-5343-9BCF-986314E695D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382481" y="8150471"/>
            <a:ext cx="3105150" cy="2154436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Local </a:t>
            </a:r>
            <a:r>
              <a:rPr lang="en-US" sz="1200" dirty="0" err="1"/>
              <a:t>labour</a:t>
            </a:r>
            <a:r>
              <a:rPr lang="en-US" sz="1200" dirty="0"/>
              <a:t> market information shared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Discussions through annual reviews to gain next step options and aspirations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1:1 sessions with careers advisor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Visits to local workplaces and career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Access a weekly careers lesson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Employer encounters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Discuses next steps and post 16 options.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Career events held for families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Visit to social care settings </a:t>
            </a:r>
          </a:p>
          <a:p>
            <a:r>
              <a:rPr lang="en-US" dirty="0"/>
              <a:t> </a:t>
            </a:r>
          </a:p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25BDBFD-7D8D-084C-9C6A-899EED67C2D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206067" y="10907592"/>
            <a:ext cx="3105150" cy="2893100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Questionnaire to gain career views and aspirations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Information on local </a:t>
            </a:r>
            <a:r>
              <a:rPr lang="en-US" sz="1200" dirty="0" err="1"/>
              <a:t>labour</a:t>
            </a:r>
            <a:r>
              <a:rPr lang="en-US" sz="1200" dirty="0"/>
              <a:t> market shared in weekly  career lessons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1:1 sessions with career advisor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Visit to colleges, social care settings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Discuss post 19 options work/supported internships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Employer encounters online and through visits to college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Work community experiences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Onsite and offsite work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Work related learning, developing skills needed for employment.</a:t>
            </a:r>
          </a:p>
          <a:p>
            <a:endParaRPr lang="en-US" dirty="0"/>
          </a:p>
          <a:p>
            <a:r>
              <a:rPr lang="en-US" dirty="0"/>
              <a:t>  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08A4EA4-D049-B448-A720-AA270B880D1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61860" y="2029934"/>
            <a:ext cx="4646575" cy="738664"/>
          </a:xfrm>
        </p:spPr>
        <p:txBody>
          <a:bodyPr/>
          <a:lstStyle/>
          <a:p>
            <a:r>
              <a:rPr lang="en-GB" sz="1200" dirty="0">
                <a:solidFill>
                  <a:srgbClr val="444444"/>
                </a:solidFill>
                <a:latin typeface="Open Sans" panose="020B0606030504020204" pitchFamily="34" charset="0"/>
              </a:rPr>
              <a:t>At Kelford w</a:t>
            </a:r>
            <a:r>
              <a:rPr lang="en-GB" sz="1200" b="0" i="0" dirty="0">
                <a:solidFill>
                  <a:srgbClr val="444444"/>
                </a:solidFill>
                <a:effectLst/>
                <a:latin typeface="Open Sans" panose="020B0606030504020204" pitchFamily="34" charset="0"/>
              </a:rPr>
              <a:t>e aim to raise aspirations and widen horizons for all our students, allowing every learner to leave Kelford with confidence and the skills needed to progress into adulthood and make a positive contribution to society.</a:t>
            </a:r>
            <a:endParaRPr lang="en-US" sz="1200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128A1C4-FE6E-444D-9889-C7FE24D5726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Anne-Marie Hepworth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71482615-2CA1-5A47-A53C-65201CFEABD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ahepworth@nexusmat.org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3BA8506F-790A-9443-9E4C-653B0A13BEE1}"/>
              </a:ext>
            </a:extLst>
          </p:cNvPr>
          <p:cNvSpPr txBox="1"/>
          <p:nvPr/>
        </p:nvSpPr>
        <p:spPr>
          <a:xfrm>
            <a:off x="270827" y="358103"/>
            <a:ext cx="6838950" cy="10043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lang="en-GB" sz="3000" b="1" spc="15" dirty="0">
                <a:solidFill>
                  <a:srgbClr val="7030A0"/>
                </a:solidFill>
                <a:latin typeface="Lato"/>
                <a:cs typeface="Lato"/>
              </a:rPr>
              <a:t>Careers programme overview</a:t>
            </a:r>
          </a:p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lang="en-GB" sz="3000" b="1" spc="15" dirty="0">
                <a:solidFill>
                  <a:srgbClr val="7030A0"/>
                </a:solidFill>
                <a:latin typeface="Lato"/>
                <a:cs typeface="Lato"/>
              </a:rPr>
              <a:t>Kelford school</a:t>
            </a:r>
            <a:endParaRPr lang="en-GB" sz="3000" dirty="0">
              <a:solidFill>
                <a:srgbClr val="7030A0"/>
              </a:solidFill>
              <a:latin typeface="Lato"/>
              <a:cs typeface="Lato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199F7F0-7EA8-4946-B079-9ED31B52D26B}"/>
              </a:ext>
            </a:extLst>
          </p:cNvPr>
          <p:cNvSpPr/>
          <p:nvPr/>
        </p:nvSpPr>
        <p:spPr>
          <a:xfrm>
            <a:off x="4447528" y="4179520"/>
            <a:ext cx="820268" cy="820268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5FA3C749-FB38-0943-81A3-E608E08DB6A3}"/>
              </a:ext>
            </a:extLst>
          </p:cNvPr>
          <p:cNvSpPr/>
          <p:nvPr/>
        </p:nvSpPr>
        <p:spPr>
          <a:xfrm>
            <a:off x="5509227" y="5210777"/>
            <a:ext cx="828073" cy="82807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02B96E5-1E60-B648-93DB-2E554CBCB556}"/>
              </a:ext>
            </a:extLst>
          </p:cNvPr>
          <p:cNvSpPr/>
          <p:nvPr/>
        </p:nvSpPr>
        <p:spPr>
          <a:xfrm>
            <a:off x="4441663" y="6155469"/>
            <a:ext cx="820268" cy="820268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4FCE228-CBEE-E54B-A6D5-21736638AC77}"/>
              </a:ext>
            </a:extLst>
          </p:cNvPr>
          <p:cNvSpPr/>
          <p:nvPr/>
        </p:nvSpPr>
        <p:spPr>
          <a:xfrm>
            <a:off x="5509227" y="7191977"/>
            <a:ext cx="828073" cy="828073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C199711-C846-354D-BE9A-D5D5133CD970}"/>
              </a:ext>
            </a:extLst>
          </p:cNvPr>
          <p:cNvSpPr/>
          <p:nvPr/>
        </p:nvSpPr>
        <p:spPr>
          <a:xfrm>
            <a:off x="4476664" y="8169752"/>
            <a:ext cx="820268" cy="820268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4179A9F-8744-E548-8EC8-D22AB3A9B14D}"/>
              </a:ext>
            </a:extLst>
          </p:cNvPr>
          <p:cNvSpPr/>
          <p:nvPr/>
        </p:nvSpPr>
        <p:spPr>
          <a:xfrm>
            <a:off x="5470310" y="9145585"/>
            <a:ext cx="828073" cy="828073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B9DC68D-35C5-E04A-B4A0-6CC03D1BDC34}"/>
              </a:ext>
            </a:extLst>
          </p:cNvPr>
          <p:cNvSpPr/>
          <p:nvPr/>
        </p:nvSpPr>
        <p:spPr>
          <a:xfrm>
            <a:off x="4525712" y="10199358"/>
            <a:ext cx="820988" cy="820988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BEC462C-D9C3-9340-8347-BD6D5CF9E385}"/>
              </a:ext>
            </a:extLst>
          </p:cNvPr>
          <p:cNvSpPr/>
          <p:nvPr/>
        </p:nvSpPr>
        <p:spPr>
          <a:xfrm>
            <a:off x="5521213" y="11202940"/>
            <a:ext cx="828073" cy="828073"/>
          </a:xfrm>
          <a:prstGeom prst="ellipse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57B347EC-6CDB-2A4A-8907-1315D1CB0437}"/>
              </a:ext>
            </a:extLst>
          </p:cNvPr>
          <p:cNvSpPr/>
          <p:nvPr/>
        </p:nvSpPr>
        <p:spPr>
          <a:xfrm>
            <a:off x="4525712" y="12178923"/>
            <a:ext cx="820988" cy="820988"/>
          </a:xfrm>
          <a:prstGeom prst="ellipse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438ACF9-6146-F44A-B1BB-9DBA29FBA5E7}"/>
              </a:ext>
            </a:extLst>
          </p:cNvPr>
          <p:cNvSpPr/>
          <p:nvPr/>
        </p:nvSpPr>
        <p:spPr>
          <a:xfrm>
            <a:off x="5557209" y="13184140"/>
            <a:ext cx="846182" cy="846182"/>
          </a:xfrm>
          <a:prstGeom prst="ellipse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bject 17">
            <a:extLst>
              <a:ext uri="{FF2B5EF4-FFF2-40B4-BE49-F238E27FC236}">
                <a16:creationId xmlns:a16="http://schemas.microsoft.com/office/drawing/2014/main" id="{C8CF3722-6C53-134B-BE60-8B69F4CD55F9}"/>
              </a:ext>
            </a:extLst>
          </p:cNvPr>
          <p:cNvSpPr txBox="1"/>
          <p:nvPr/>
        </p:nvSpPr>
        <p:spPr>
          <a:xfrm>
            <a:off x="794702" y="3785087"/>
            <a:ext cx="1771563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85" dirty="0">
                <a:solidFill>
                  <a:srgbClr val="ED6E4F"/>
                </a:solidFill>
                <a:latin typeface="Lato"/>
                <a:cs typeface="Lato"/>
              </a:rPr>
              <a:t>Year 1-6 </a:t>
            </a:r>
            <a:endParaRPr sz="30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4" name="object 19">
            <a:extLst>
              <a:ext uri="{FF2B5EF4-FFF2-40B4-BE49-F238E27FC236}">
                <a16:creationId xmlns:a16="http://schemas.microsoft.com/office/drawing/2014/main" id="{CD7B78E7-EF3F-3548-90BB-2D859049861B}"/>
              </a:ext>
            </a:extLst>
          </p:cNvPr>
          <p:cNvSpPr txBox="1"/>
          <p:nvPr/>
        </p:nvSpPr>
        <p:spPr>
          <a:xfrm>
            <a:off x="7817799" y="3683418"/>
            <a:ext cx="1616797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65" dirty="0">
                <a:solidFill>
                  <a:srgbClr val="E8B463"/>
                </a:solidFill>
                <a:latin typeface="Lato"/>
                <a:cs typeface="Lato"/>
              </a:rPr>
              <a:t>Year 1-6 </a:t>
            </a:r>
            <a:endParaRPr sz="30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35" name="object 20">
            <a:extLst>
              <a:ext uri="{FF2B5EF4-FFF2-40B4-BE49-F238E27FC236}">
                <a16:creationId xmlns:a16="http://schemas.microsoft.com/office/drawing/2014/main" id="{229067BE-2499-DB4F-83B9-41FB3080544E}"/>
              </a:ext>
            </a:extLst>
          </p:cNvPr>
          <p:cNvSpPr txBox="1"/>
          <p:nvPr/>
        </p:nvSpPr>
        <p:spPr>
          <a:xfrm>
            <a:off x="794702" y="5646404"/>
            <a:ext cx="1792605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85" dirty="0">
                <a:solidFill>
                  <a:srgbClr val="ED6E4F"/>
                </a:solidFill>
                <a:latin typeface="Lato"/>
                <a:cs typeface="Lato"/>
              </a:rPr>
              <a:t>Year 7+8 </a:t>
            </a:r>
            <a:endParaRPr sz="30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6" name="object 21">
            <a:extLst>
              <a:ext uri="{FF2B5EF4-FFF2-40B4-BE49-F238E27FC236}">
                <a16:creationId xmlns:a16="http://schemas.microsoft.com/office/drawing/2014/main" id="{EB881F42-FD0B-C54A-B2B5-7F883639FF48}"/>
              </a:ext>
            </a:extLst>
          </p:cNvPr>
          <p:cNvSpPr txBox="1"/>
          <p:nvPr/>
        </p:nvSpPr>
        <p:spPr>
          <a:xfrm>
            <a:off x="8017180" y="5357421"/>
            <a:ext cx="1633966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65">
                <a:solidFill>
                  <a:srgbClr val="E8B463"/>
                </a:solidFill>
                <a:latin typeface="Lato"/>
                <a:cs typeface="Lato"/>
              </a:rPr>
              <a:t>Year 7+8</a:t>
            </a:r>
            <a:endParaRPr sz="30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37" name="object 22">
            <a:extLst>
              <a:ext uri="{FF2B5EF4-FFF2-40B4-BE49-F238E27FC236}">
                <a16:creationId xmlns:a16="http://schemas.microsoft.com/office/drawing/2014/main" id="{6564407C-0D58-5F4F-968E-2CDA0125A895}"/>
              </a:ext>
            </a:extLst>
          </p:cNvPr>
          <p:cNvSpPr txBox="1"/>
          <p:nvPr/>
        </p:nvSpPr>
        <p:spPr>
          <a:xfrm>
            <a:off x="827748" y="7660853"/>
            <a:ext cx="205740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65" dirty="0">
                <a:solidFill>
                  <a:srgbClr val="ED6E4F"/>
                </a:solidFill>
                <a:latin typeface="Lato"/>
                <a:cs typeface="Lato"/>
              </a:rPr>
              <a:t>Year 9- 11</a:t>
            </a:r>
            <a:r>
              <a:rPr sz="3000" b="1" spc="-85" dirty="0">
                <a:solidFill>
                  <a:srgbClr val="ED6E4F"/>
                </a:solidFill>
                <a:latin typeface="Lato"/>
                <a:cs typeface="Lato"/>
              </a:rPr>
              <a:t> </a:t>
            </a:r>
            <a:endParaRPr sz="30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38" name="object 23">
            <a:extLst>
              <a:ext uri="{FF2B5EF4-FFF2-40B4-BE49-F238E27FC236}">
                <a16:creationId xmlns:a16="http://schemas.microsoft.com/office/drawing/2014/main" id="{E4C26CF9-B9C1-2240-B9F7-860CD1732A7F}"/>
              </a:ext>
            </a:extLst>
          </p:cNvPr>
          <p:cNvSpPr txBox="1"/>
          <p:nvPr/>
        </p:nvSpPr>
        <p:spPr>
          <a:xfrm>
            <a:off x="7879817" y="7437275"/>
            <a:ext cx="1723477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85" dirty="0">
                <a:solidFill>
                  <a:srgbClr val="E8B463"/>
                </a:solidFill>
                <a:latin typeface="Lato"/>
                <a:cs typeface="Lato"/>
              </a:rPr>
              <a:t>Year 9-11</a:t>
            </a:r>
            <a:endParaRPr sz="30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39" name="object 24">
            <a:extLst>
              <a:ext uri="{FF2B5EF4-FFF2-40B4-BE49-F238E27FC236}">
                <a16:creationId xmlns:a16="http://schemas.microsoft.com/office/drawing/2014/main" id="{CEE517E9-0495-0146-9F48-920DD538C845}"/>
              </a:ext>
            </a:extLst>
          </p:cNvPr>
          <p:cNvSpPr txBox="1"/>
          <p:nvPr/>
        </p:nvSpPr>
        <p:spPr>
          <a:xfrm>
            <a:off x="954262" y="10507477"/>
            <a:ext cx="1293548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65" dirty="0">
                <a:solidFill>
                  <a:srgbClr val="ED6E4F"/>
                </a:solidFill>
                <a:latin typeface="Lato"/>
                <a:cs typeface="Lato"/>
              </a:rPr>
              <a:t>Post 16 </a:t>
            </a:r>
            <a:endParaRPr lang="en-GB" sz="3000" dirty="0">
              <a:solidFill>
                <a:srgbClr val="ED6E4F"/>
              </a:solidFill>
              <a:latin typeface="Lato"/>
              <a:cs typeface="Lato"/>
            </a:endParaRPr>
          </a:p>
        </p:txBody>
      </p:sp>
      <p:sp>
        <p:nvSpPr>
          <p:cNvPr id="40" name="object 25">
            <a:extLst>
              <a:ext uri="{FF2B5EF4-FFF2-40B4-BE49-F238E27FC236}">
                <a16:creationId xmlns:a16="http://schemas.microsoft.com/office/drawing/2014/main" id="{530D2EE6-8513-4E47-B848-D31AAC7E09EB}"/>
              </a:ext>
            </a:extLst>
          </p:cNvPr>
          <p:cNvSpPr txBox="1"/>
          <p:nvPr/>
        </p:nvSpPr>
        <p:spPr>
          <a:xfrm>
            <a:off x="7910229" y="10289882"/>
            <a:ext cx="1293548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000" b="1" spc="-65" dirty="0">
                <a:solidFill>
                  <a:srgbClr val="E8B463"/>
                </a:solidFill>
                <a:latin typeface="Lato"/>
                <a:cs typeface="Lato"/>
              </a:rPr>
              <a:t>Post 16 </a:t>
            </a:r>
            <a:r>
              <a:rPr lang="en-GB" sz="3000" b="1" spc="-85" dirty="0">
                <a:solidFill>
                  <a:srgbClr val="E8B463"/>
                </a:solidFill>
                <a:latin typeface="Lato"/>
                <a:cs typeface="Lato"/>
              </a:rPr>
              <a:t> </a:t>
            </a:r>
            <a:endParaRPr lang="en-GB" sz="3000" dirty="0">
              <a:solidFill>
                <a:srgbClr val="E8B463"/>
              </a:solidFill>
              <a:latin typeface="Lato"/>
              <a:cs typeface="Lato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7E7A381-FA0C-FBE9-0DD3-608AFEABCEB5}"/>
              </a:ext>
            </a:extLst>
          </p:cNvPr>
          <p:cNvSpPr/>
          <p:nvPr/>
        </p:nvSpPr>
        <p:spPr>
          <a:xfrm>
            <a:off x="6870700" y="3067050"/>
            <a:ext cx="3822701" cy="4370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78A5875-9086-F1C9-765F-A838130FC3EC}"/>
              </a:ext>
            </a:extLst>
          </p:cNvPr>
          <p:cNvSpPr txBox="1"/>
          <p:nvPr/>
        </p:nvSpPr>
        <p:spPr>
          <a:xfrm>
            <a:off x="7784779" y="3067049"/>
            <a:ext cx="205772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</a:pPr>
            <a:r>
              <a:rPr lang="en-GB" sz="2400" b="1" spc="-85" dirty="0">
                <a:solidFill>
                  <a:schemeClr val="bg1"/>
                </a:solidFill>
                <a:latin typeface="Lato"/>
                <a:cs typeface="Lato"/>
              </a:rPr>
              <a:t>Key events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553FB93-1088-9F67-7154-F3112B0CB7D5}"/>
              </a:ext>
            </a:extLst>
          </p:cNvPr>
          <p:cNvSpPr/>
          <p:nvPr/>
        </p:nvSpPr>
        <p:spPr>
          <a:xfrm>
            <a:off x="7202072" y="13728875"/>
            <a:ext cx="3105149" cy="11799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0E7D624-28D1-B8A3-DE30-510B1831A146}"/>
              </a:ext>
            </a:extLst>
          </p:cNvPr>
          <p:cNvSpPr txBox="1"/>
          <p:nvPr/>
        </p:nvSpPr>
        <p:spPr>
          <a:xfrm>
            <a:off x="7254423" y="14130621"/>
            <a:ext cx="3206043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2400" b="1" spc="-85" dirty="0">
                <a:solidFill>
                  <a:srgbClr val="7030A0"/>
                </a:solidFill>
                <a:latin typeface="Lato"/>
                <a:cs typeface="Lato"/>
              </a:rPr>
              <a:t>Helping every student be the best they can be.</a:t>
            </a:r>
          </a:p>
        </p:txBody>
      </p:sp>
    </p:spTree>
    <p:extLst>
      <p:ext uri="{BB962C8B-B14F-4D97-AF65-F5344CB8AC3E}">
        <p14:creationId xmlns:p14="http://schemas.microsoft.com/office/powerpoint/2010/main" val="1376569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EC Body tex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wrap="square" lIns="0" tIns="12700" rIns="0" bIns="0" rtlCol="0">
        <a:spAutoFit/>
      </a:bodyPr>
      <a:lstStyle>
        <a:defPPr marL="12700" algn="l">
          <a:lnSpc>
            <a:spcPct val="100000"/>
          </a:lnSpc>
          <a:spcBef>
            <a:spcPts val="100"/>
          </a:spcBef>
          <a:defRPr sz="3000" b="1" spc="-85" dirty="0" smtClean="0">
            <a:solidFill>
              <a:srgbClr val="00A8A8"/>
            </a:solidFill>
            <a:latin typeface="Lato"/>
            <a:cs typeface="Lato"/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BDF83E00146B41AC579BBC327F12B4" ma:contentTypeVersion="21" ma:contentTypeDescription="Create a new document." ma:contentTypeScope="" ma:versionID="55719d274e5e04114c7d8a50606f25af">
  <xsd:schema xmlns:xsd="http://www.w3.org/2001/XMLSchema" xmlns:xs="http://www.w3.org/2001/XMLSchema" xmlns:p="http://schemas.microsoft.com/office/2006/metadata/properties" xmlns:ns2="7b4fb87f-23cb-4748-807b-ac6ab6b70ca3" xmlns:ns3="75ca23ed-fdba-4544-8426-dc162b381dbf" targetNamespace="http://schemas.microsoft.com/office/2006/metadata/properties" ma:root="true" ma:fieldsID="6b2efb0d1ef351c5be85eba41c7b6e13" ns2:_="" ns3:_="">
    <xsd:import namespace="7b4fb87f-23cb-4748-807b-ac6ab6b70ca3"/>
    <xsd:import namespace="75ca23ed-fdba-4544-8426-dc162b381dbf"/>
    <xsd:element name="properties">
      <xsd:complexType>
        <xsd:sequence>
          <xsd:element name="documentManagement">
            <xsd:complexType>
              <xsd:all>
                <xsd:element ref="ns2:Workstream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DocumentType" minOccurs="0"/>
                <xsd:element ref="ns2:InformationClassification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4fb87f-23cb-4748-807b-ac6ab6b70ca3" elementFormDefault="qualified">
    <xsd:import namespace="http://schemas.microsoft.com/office/2006/documentManagement/types"/>
    <xsd:import namespace="http://schemas.microsoft.com/office/infopath/2007/PartnerControls"/>
    <xsd:element name="Workstream" ma:index="8" nillable="true" ma:displayName="Workstream" ma:format="Dropdown" ma:internalName="Workstream">
      <xsd:simpleType>
        <xsd:restriction base="dms:Choice">
          <xsd:enumeration value="FE &amp; Inclusion"/>
          <xsd:enumeration value="CL training, partnerships &amp; insights"/>
          <xsd:enumeration value="Strategic programme development"/>
          <xsd:enumeration value="National CL development"/>
          <xsd:enumeration value="Other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DocumentType" ma:index="15" nillable="true" ma:displayName="Document Type" ma:format="Dropdown" ma:internalName="DocumentType">
      <xsd:simpleType>
        <xsd:union memberTypes="dms:Text">
          <xsd:simpleType>
            <xsd:restriction base="dms:Choice">
              <xsd:enumeration value="Project Brief"/>
              <xsd:enumeration value="Research"/>
              <xsd:enumeration value="Project Planning"/>
              <xsd:enumeration value="Stakeholder Engagement"/>
              <xsd:enumeration value="Finance"/>
              <xsd:enumeration value="Procurement"/>
              <xsd:enumeration value="Compliance"/>
              <xsd:enumeration value="Contracts"/>
              <xsd:enumeration value="Risk Register"/>
              <xsd:enumeration value="Kick Off"/>
              <xsd:enumeration value="Agendas"/>
              <xsd:enumeration value="Draft Content"/>
              <xsd:enumeration value="Design"/>
              <xsd:enumeration value="Delivery Plan"/>
              <xsd:enumeration value="Data"/>
              <xsd:enumeration value="Progress Report"/>
              <xsd:enumeration value="Funder Reports"/>
              <xsd:enumeration value="Final Evaluation"/>
              <xsd:enumeration value="Resources"/>
              <xsd:enumeration value="Asset Contracts"/>
              <xsd:enumeration value="Assets"/>
              <xsd:enumeration value="Templates"/>
              <xsd:enumeration value="Presentations"/>
              <xsd:enumeration value="Approvals"/>
              <xsd:enumeration value="Choice 25"/>
            </xsd:restriction>
          </xsd:simpleType>
        </xsd:union>
      </xsd:simpleType>
    </xsd:element>
    <xsd:element name="InformationClassification" ma:index="16" nillable="true" ma:displayName="Information Classification" ma:format="Dropdown" ma:internalName="InformationClassification">
      <xsd:simpleType>
        <xsd:restriction base="dms:Choice">
          <xsd:enumeration value="Unclassified Documents"/>
          <xsd:enumeration value="Public"/>
          <xsd:enumeration value="Internal"/>
          <xsd:enumeration value="Confidential"/>
          <xsd:enumeration value="Highly Confidential"/>
          <xsd:enumeration value="Personal Data"/>
          <xsd:enumeration value="Special Category Data"/>
          <xsd:enumeration value="Encryption Keys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6e0c83f-acaa-4304-b138-9c5a9482c26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ca23ed-fdba-4544-8426-dc162b381dbf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06916485-7e95-4a10-8beb-ad03f6a8e634}" ma:internalName="TaxCatchAll" ma:showField="CatchAllData" ma:web="75ca23ed-fdba-4544-8426-dc162b381db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Workstream xmlns="7b4fb87f-23cb-4748-807b-ac6ab6b70ca3" xsi:nil="true"/>
    <InformationClassification xmlns="7b4fb87f-23cb-4748-807b-ac6ab6b70ca3" xsi:nil="true"/>
    <DocumentType xmlns="7b4fb87f-23cb-4748-807b-ac6ab6b70ca3" xsi:nil="true"/>
    <lcf76f155ced4ddcb4097134ff3c332f xmlns="7b4fb87f-23cb-4748-807b-ac6ab6b70ca3">
      <Terms xmlns="http://schemas.microsoft.com/office/infopath/2007/PartnerControls"/>
    </lcf76f155ced4ddcb4097134ff3c332f>
    <TaxCatchAll xmlns="75ca23ed-fdba-4544-8426-dc162b381dbf" xsi:nil="true"/>
  </documentManagement>
</p:properties>
</file>

<file path=customXml/itemProps1.xml><?xml version="1.0" encoding="utf-8"?>
<ds:datastoreItem xmlns:ds="http://schemas.openxmlformats.org/officeDocument/2006/customXml" ds:itemID="{C67CEA31-DD62-4B3C-BAFF-5E87AF7B67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b4fb87f-23cb-4748-807b-ac6ab6b70ca3"/>
    <ds:schemaRef ds:uri="75ca23ed-fdba-4544-8426-dc162b381db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CEC864-B955-4842-8970-6C848C6BFB8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FF292E-D9B4-4CC9-9140-0A9EC2985F32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fopath/2007/PartnerControls"/>
    <ds:schemaRef ds:uri="75ca23ed-fdba-4544-8426-dc162b381dbf"/>
    <ds:schemaRef ds:uri="7b4fb87f-23cb-4748-807b-ac6ab6b70ca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</TotalTime>
  <Words>402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Lato</vt:lpstr>
      <vt:lpstr>Open Sans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Dillon</dc:creator>
  <cp:lastModifiedBy>Sarah Mulhall (Kelford)</cp:lastModifiedBy>
  <cp:revision>20</cp:revision>
  <cp:lastPrinted>2026-05-19T08:28:48Z</cp:lastPrinted>
  <dcterms:created xsi:type="dcterms:W3CDTF">2020-04-16T08:53:31Z</dcterms:created>
  <dcterms:modified xsi:type="dcterms:W3CDTF">2026-07-16T08:43:30Z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2020-04-16T00:00:00Z</vt:filetime>
  </property>
  <property fmtid="{D5CDD505-2E9C-101B-9397-08002B2CF9AE}" pid="3" name="Creator">
    <vt:lpwstr>Adobe InDesign 15.0 (Macintosh)</vt:lpwstr>
  </property>
  <property fmtid="{D5CDD505-2E9C-101B-9397-08002B2CF9AE}" pid="4" name="LastSaved">
    <vt:filetime>2020-04-16T00:00:00Z</vt:filetime>
  </property>
  <property fmtid="{D5CDD505-2E9C-101B-9397-08002B2CF9AE}" pid="5" name="ContentTypeId">
    <vt:lpwstr>0x01010012BDF83E00146B41AC579BBC327F12B4</vt:lpwstr>
  </property>
  <property fmtid="{D5CDD505-2E9C-101B-9397-08002B2CF9AE}" pid="6" name="MediaServiceImageTags">
    <vt:lpwstr/>
  </property>
</Properties>
</file>